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7" r:id="rId9"/>
    <p:sldId id="268" r:id="rId10"/>
    <p:sldId id="269" r:id="rId11"/>
    <p:sldId id="263"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5B"/>
    <a:srgbClr val="9C9D9E"/>
    <a:srgbClr val="004A82"/>
    <a:srgbClr val="909090"/>
    <a:srgbClr val="25216E"/>
    <a:srgbClr val="61BBFF"/>
    <a:srgbClr val="00589A"/>
    <a:srgbClr val="40105C"/>
    <a:srgbClr val="212121"/>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4660"/>
  </p:normalViewPr>
  <p:slideViewPr>
    <p:cSldViewPr snapToGrid="0">
      <p:cViewPr>
        <p:scale>
          <a:sx n="100" d="100"/>
          <a:sy n="100" d="100"/>
        </p:scale>
        <p:origin x="264"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jpeg"/><Relationship Id="rId18" Type="http://schemas.openxmlformats.org/officeDocument/2006/relationships/image" Target="../media/image33.jpeg"/><Relationship Id="rId3" Type="http://schemas.microsoft.com/office/2007/relationships/hdphoto" Target="../media/hdphoto1.wdp"/><Relationship Id="rId7" Type="http://schemas.microsoft.com/office/2007/relationships/hdphoto" Target="../media/hdphoto5.wdp"/><Relationship Id="rId12" Type="http://schemas.microsoft.com/office/2007/relationships/hdphoto" Target="../media/hdphoto3.wdp"/><Relationship Id="rId17" Type="http://schemas.openxmlformats.org/officeDocument/2006/relationships/image" Target="../media/image32.jpeg"/><Relationship Id="rId2" Type="http://schemas.openxmlformats.org/officeDocument/2006/relationships/image" Target="../media/image12.png"/><Relationship Id="rId16"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9.png"/><Relationship Id="rId5" Type="http://schemas.microsoft.com/office/2007/relationships/hdphoto" Target="../media/hdphoto4.wdp"/><Relationship Id="rId15" Type="http://schemas.openxmlformats.org/officeDocument/2006/relationships/image" Target="../media/image30.jpeg"/><Relationship Id="rId10" Type="http://schemas.openxmlformats.org/officeDocument/2006/relationships/image" Target="../media/image27.jpeg"/><Relationship Id="rId4" Type="http://schemas.openxmlformats.org/officeDocument/2006/relationships/image" Target="../media/image25.png"/><Relationship Id="rId9" Type="http://schemas.microsoft.com/office/2007/relationships/hdphoto" Target="../media/hdphoto2.wdp"/><Relationship Id="rId14"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microsoft.com/office/2007/relationships/hdphoto" Target="../media/hdphoto10.wdp"/><Relationship Id="rId3" Type="http://schemas.microsoft.com/office/2007/relationships/hdphoto" Target="../media/hdphoto1.wdp"/><Relationship Id="rId7" Type="http://schemas.microsoft.com/office/2007/relationships/hdphoto" Target="../media/hdphoto3.wdp"/><Relationship Id="rId12" Type="http://schemas.microsoft.com/office/2007/relationships/hdphoto" Target="../media/hdphoto7.wdp"/><Relationship Id="rId17" Type="http://schemas.openxmlformats.org/officeDocument/2006/relationships/image" Target="../media/image39.png"/><Relationship Id="rId2" Type="http://schemas.openxmlformats.org/officeDocument/2006/relationships/image" Target="../media/image12.png"/><Relationship Id="rId16" Type="http://schemas.microsoft.com/office/2007/relationships/hdphoto" Target="../media/hdphoto9.wdp"/><Relationship Id="rId20" Type="http://schemas.microsoft.com/office/2007/relationships/hdphoto" Target="../media/hdphoto11.wdp"/><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6.png"/><Relationship Id="rId5" Type="http://schemas.microsoft.com/office/2007/relationships/hdphoto" Target="../media/hdphoto2.wdp"/><Relationship Id="rId15" Type="http://schemas.openxmlformats.org/officeDocument/2006/relationships/image" Target="../media/image38.png"/><Relationship Id="rId10" Type="http://schemas.microsoft.com/office/2007/relationships/hdphoto" Target="../media/hdphoto6.wdp"/><Relationship Id="rId19"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35.png"/><Relationship Id="rId14" Type="http://schemas.microsoft.com/office/2007/relationships/hdphoto" Target="../media/hdphoto8.wdp"/></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3.jpeg"/><Relationship Id="rId5" Type="http://schemas.microsoft.com/office/2007/relationships/hdphoto" Target="../media/hdphoto2.wdp"/><Relationship Id="rId10" Type="http://schemas.openxmlformats.org/officeDocument/2006/relationships/image" Target="../media/image42.jpeg"/><Relationship Id="rId4" Type="http://schemas.openxmlformats.org/officeDocument/2006/relationships/image" Target="../media/image13.png"/><Relationship Id="rId9"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microsoft.com/office/2007/relationships/hdphoto" Target="../media/hdphoto2.wdp"/><Relationship Id="rId10"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CS2001 YEAR2 Group 15</a:t>
            </a:r>
            <a:br>
              <a:rPr lang="en-GB" dirty="0"/>
            </a:br>
            <a:r>
              <a:rPr lang="en-GB" dirty="0"/>
              <a:t>app designs</a:t>
            </a:r>
            <a:br>
              <a:rPr lang="en-GB" dirty="0"/>
            </a:br>
            <a:r>
              <a:rPr lang="en-GB" dirty="0"/>
              <a:t>&amp; research</a:t>
            </a:r>
          </a:p>
        </p:txBody>
      </p:sp>
      <p:sp>
        <p:nvSpPr>
          <p:cNvPr id="3" name="Subtitle 2"/>
          <p:cNvSpPr>
            <a:spLocks noGrp="1"/>
          </p:cNvSpPr>
          <p:nvPr>
            <p:ph type="subTitle" idx="1"/>
          </p:nvPr>
        </p:nvSpPr>
        <p:spPr/>
        <p:txBody>
          <a:bodyPr/>
          <a:lstStyle/>
          <a:p>
            <a:endParaRPr lang="en-GB" dirty="0"/>
          </a:p>
          <a:p>
            <a:r>
              <a:rPr lang="en-GB" dirty="0"/>
              <a:t>INITIALLY BY EDZEL MONTEVERDE</a:t>
            </a:r>
          </a:p>
          <a:p>
            <a:r>
              <a:rPr lang="en-GB" dirty="0"/>
              <a:t>Feel free to add to this </a:t>
            </a:r>
            <a:r>
              <a:rPr lang="en-GB" dirty="0" err="1"/>
              <a:t>powerpoint</a:t>
            </a:r>
            <a:endParaRPr lang="en-GB" dirty="0"/>
          </a:p>
        </p:txBody>
      </p:sp>
    </p:spTree>
    <p:extLst>
      <p:ext uri="{BB962C8B-B14F-4D97-AF65-F5344CB8AC3E}">
        <p14:creationId xmlns:p14="http://schemas.microsoft.com/office/powerpoint/2010/main" val="81876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9819" y="970559"/>
            <a:ext cx="2745932" cy="583922"/>
          </a:xfrm>
          <a:prstGeom prst="rect">
            <a:avLst/>
          </a:prstGeom>
          <a:solidFill>
            <a:srgbClr val="00335B"/>
          </a:solidFill>
          <a:ln>
            <a:solidFill>
              <a:srgbClr val="003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2942726" y="1097818"/>
            <a:ext cx="305574" cy="345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2584600" y="1129454"/>
            <a:ext cx="276958" cy="2760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788931" y="1112402"/>
            <a:ext cx="264327" cy="26432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294733" y="1119182"/>
            <a:ext cx="186171" cy="335345"/>
            <a:chOff x="8879466" y="1311297"/>
            <a:chExt cx="184310" cy="305816"/>
          </a:xfrm>
        </p:grpSpPr>
        <p:sp>
          <p:nvSpPr>
            <p:cNvPr id="9" name="Oval 8"/>
            <p:cNvSpPr/>
            <p:nvPr/>
          </p:nvSpPr>
          <p:spPr>
            <a:xfrm>
              <a:off x="8908530" y="1311297"/>
              <a:ext cx="106223" cy="98146"/>
            </a:xfrm>
            <a:prstGeom prst="ellipse">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hord 9"/>
            <p:cNvSpPr/>
            <p:nvPr/>
          </p:nvSpPr>
          <p:spPr>
            <a:xfrm rot="6589898">
              <a:off x="8881903" y="1435241"/>
              <a:ext cx="179435" cy="184310"/>
            </a:xfrm>
            <a:prstGeom prst="chord">
              <a:avLst>
                <a:gd name="adj1" fmla="val 2804151"/>
                <a:gd name="adj2" fmla="val 16200000"/>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Straight Arrow Connector 11"/>
          <p:cNvCxnSpPr/>
          <p:nvPr/>
        </p:nvCxnSpPr>
        <p:spPr>
          <a:xfrm flipH="1" flipV="1">
            <a:off x="1186251" y="1226806"/>
            <a:ext cx="1080626" cy="1096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10257" y="2323070"/>
            <a:ext cx="2734962" cy="1754326"/>
          </a:xfrm>
          <a:prstGeom prst="rect">
            <a:avLst/>
          </a:prstGeom>
          <a:noFill/>
        </p:spPr>
        <p:txBody>
          <a:bodyPr wrap="square" rtlCol="0">
            <a:spAutoFit/>
          </a:bodyPr>
          <a:lstStyle/>
          <a:p>
            <a:r>
              <a:rPr lang="en-GB" dirty="0" smtClean="0"/>
              <a:t>By clicking the icon bar, it allows the user to look at items in </a:t>
            </a:r>
            <a:r>
              <a:rPr lang="en-GB" dirty="0" smtClean="0"/>
              <a:t>categories</a:t>
            </a:r>
            <a:r>
              <a:rPr lang="en-GB" dirty="0"/>
              <a:t> </a:t>
            </a:r>
            <a:r>
              <a:rPr lang="en-GB" dirty="0" smtClean="0"/>
              <a:t>rather than to search them or have many items appear on the page.</a:t>
            </a:r>
            <a:endParaRPr lang="en-GB" dirty="0" smtClean="0"/>
          </a:p>
        </p:txBody>
      </p:sp>
      <p:sp>
        <p:nvSpPr>
          <p:cNvPr id="13" name="Rectangle 12"/>
          <p:cNvSpPr/>
          <p:nvPr/>
        </p:nvSpPr>
        <p:spPr>
          <a:xfrm>
            <a:off x="8167861" y="970559"/>
            <a:ext cx="2718486" cy="4110681"/>
          </a:xfrm>
          <a:prstGeom prst="rect">
            <a:avLst/>
          </a:prstGeom>
          <a:solidFill>
            <a:srgbClr val="00335B"/>
          </a:solidFill>
          <a:ln>
            <a:solidFill>
              <a:srgbClr val="003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10414445" y="1073105"/>
            <a:ext cx="278666" cy="3149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10056319" y="1104741"/>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8260650" y="1087689"/>
            <a:ext cx="241051" cy="24105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766453" y="1094470"/>
            <a:ext cx="184310" cy="305816"/>
            <a:chOff x="8879466" y="1311297"/>
            <a:chExt cx="184310" cy="305816"/>
          </a:xfrm>
        </p:grpSpPr>
        <p:sp>
          <p:nvSpPr>
            <p:cNvPr id="19" name="Oval 18"/>
            <p:cNvSpPr/>
            <p:nvPr/>
          </p:nvSpPr>
          <p:spPr>
            <a:xfrm>
              <a:off x="8908530" y="1311297"/>
              <a:ext cx="106223" cy="98146"/>
            </a:xfrm>
            <a:prstGeom prst="ellipse">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hord 19"/>
            <p:cNvSpPr/>
            <p:nvPr/>
          </p:nvSpPr>
          <p:spPr>
            <a:xfrm rot="6589898">
              <a:off x="8881903" y="1435241"/>
              <a:ext cx="179435" cy="184310"/>
            </a:xfrm>
            <a:prstGeom prst="chord">
              <a:avLst>
                <a:gd name="adj1" fmla="val 2804151"/>
                <a:gd name="adj2" fmla="val 16200000"/>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tangle 20"/>
          <p:cNvSpPr/>
          <p:nvPr/>
        </p:nvSpPr>
        <p:spPr>
          <a:xfrm>
            <a:off x="8161854" y="1452652"/>
            <a:ext cx="2092158" cy="3638030"/>
          </a:xfrm>
          <a:prstGeom prst="rect">
            <a:avLst/>
          </a:prstGeom>
          <a:solidFill>
            <a:srgbClr val="004A82"/>
          </a:solidFill>
          <a:ln>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2">
                  <a:lumMod val="75000"/>
                </a:schemeClr>
              </a:solidFill>
            </a:endParaRPr>
          </a:p>
        </p:txBody>
      </p:sp>
      <p:sp>
        <p:nvSpPr>
          <p:cNvPr id="3" name="TextBox 2"/>
          <p:cNvSpPr txBox="1"/>
          <p:nvPr/>
        </p:nvSpPr>
        <p:spPr>
          <a:xfrm>
            <a:off x="8463943" y="1465227"/>
            <a:ext cx="1384685" cy="369332"/>
          </a:xfrm>
          <a:prstGeom prst="rect">
            <a:avLst/>
          </a:prstGeom>
          <a:noFill/>
        </p:spPr>
        <p:txBody>
          <a:bodyPr wrap="square" rtlCol="0">
            <a:spAutoFit/>
          </a:bodyPr>
          <a:lstStyle/>
          <a:p>
            <a:pPr algn="ctr"/>
            <a:r>
              <a:rPr lang="en-GB" b="1" dirty="0" smtClean="0">
                <a:solidFill>
                  <a:srgbClr val="9C9D9E"/>
                </a:solidFill>
              </a:rPr>
              <a:t>Categories </a:t>
            </a:r>
            <a:endParaRPr lang="en-GB" b="1" dirty="0">
              <a:solidFill>
                <a:srgbClr val="9C9D9E"/>
              </a:solidFill>
            </a:endParaRPr>
          </a:p>
        </p:txBody>
      </p:sp>
      <p:cxnSp>
        <p:nvCxnSpPr>
          <p:cNvPr id="22" name="Straight Connector 21"/>
          <p:cNvCxnSpPr/>
          <p:nvPr/>
        </p:nvCxnSpPr>
        <p:spPr>
          <a:xfrm>
            <a:off x="8167861" y="2180897"/>
            <a:ext cx="2086151" cy="0"/>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67860" y="2293623"/>
            <a:ext cx="1320802" cy="307777"/>
          </a:xfrm>
          <a:prstGeom prst="rect">
            <a:avLst/>
          </a:prstGeom>
          <a:noFill/>
        </p:spPr>
        <p:txBody>
          <a:bodyPr wrap="square" rtlCol="0">
            <a:spAutoFit/>
          </a:bodyPr>
          <a:lstStyle/>
          <a:p>
            <a:r>
              <a:rPr lang="en-GB" sz="1400" dirty="0" smtClean="0">
                <a:solidFill>
                  <a:schemeClr val="tx2">
                    <a:lumMod val="75000"/>
                  </a:schemeClr>
                </a:solidFill>
              </a:rPr>
              <a:t>Electronics</a:t>
            </a:r>
            <a:endParaRPr lang="en-GB" sz="1400" dirty="0">
              <a:solidFill>
                <a:schemeClr val="tx2">
                  <a:lumMod val="75000"/>
                </a:schemeClr>
              </a:solidFill>
            </a:endParaRPr>
          </a:p>
        </p:txBody>
      </p:sp>
      <p:sp>
        <p:nvSpPr>
          <p:cNvPr id="24" name="TextBox 23"/>
          <p:cNvSpPr txBox="1"/>
          <p:nvPr/>
        </p:nvSpPr>
        <p:spPr>
          <a:xfrm>
            <a:off x="8191069" y="2776337"/>
            <a:ext cx="1320802" cy="307777"/>
          </a:xfrm>
          <a:prstGeom prst="rect">
            <a:avLst/>
          </a:prstGeom>
          <a:noFill/>
        </p:spPr>
        <p:txBody>
          <a:bodyPr wrap="square" rtlCol="0">
            <a:spAutoFit/>
          </a:bodyPr>
          <a:lstStyle/>
          <a:p>
            <a:r>
              <a:rPr lang="en-GB" sz="1400" dirty="0" smtClean="0">
                <a:solidFill>
                  <a:schemeClr val="tx2">
                    <a:lumMod val="75000"/>
                  </a:schemeClr>
                </a:solidFill>
              </a:rPr>
              <a:t>Clothes</a:t>
            </a:r>
            <a:endParaRPr lang="en-GB" sz="1400" dirty="0">
              <a:solidFill>
                <a:schemeClr val="tx2">
                  <a:lumMod val="75000"/>
                </a:schemeClr>
              </a:solidFill>
            </a:endParaRPr>
          </a:p>
        </p:txBody>
      </p:sp>
      <p:cxnSp>
        <p:nvCxnSpPr>
          <p:cNvPr id="25" name="Straight Connector 24"/>
          <p:cNvCxnSpPr/>
          <p:nvPr/>
        </p:nvCxnSpPr>
        <p:spPr>
          <a:xfrm>
            <a:off x="8167860" y="2642064"/>
            <a:ext cx="2086152" cy="8131"/>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167860" y="3084114"/>
            <a:ext cx="2086152" cy="0"/>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194287" y="3210257"/>
            <a:ext cx="1320802" cy="307777"/>
          </a:xfrm>
          <a:prstGeom prst="rect">
            <a:avLst/>
          </a:prstGeom>
          <a:noFill/>
        </p:spPr>
        <p:txBody>
          <a:bodyPr wrap="square" rtlCol="0">
            <a:spAutoFit/>
          </a:bodyPr>
          <a:lstStyle/>
          <a:p>
            <a:r>
              <a:rPr lang="en-GB" sz="1400" dirty="0" smtClean="0">
                <a:solidFill>
                  <a:schemeClr val="tx2">
                    <a:lumMod val="75000"/>
                  </a:schemeClr>
                </a:solidFill>
              </a:rPr>
              <a:t>Books</a:t>
            </a:r>
            <a:endParaRPr lang="en-GB" sz="1400" dirty="0">
              <a:solidFill>
                <a:schemeClr val="tx2">
                  <a:lumMod val="75000"/>
                </a:schemeClr>
              </a:solidFill>
            </a:endParaRPr>
          </a:p>
        </p:txBody>
      </p:sp>
      <p:cxnSp>
        <p:nvCxnSpPr>
          <p:cNvPr id="31" name="Straight Connector 30"/>
          <p:cNvCxnSpPr/>
          <p:nvPr/>
        </p:nvCxnSpPr>
        <p:spPr>
          <a:xfrm flipV="1">
            <a:off x="8167860" y="3515487"/>
            <a:ext cx="2086152" cy="2316"/>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191069" y="3599131"/>
            <a:ext cx="1320802" cy="307777"/>
          </a:xfrm>
          <a:prstGeom prst="rect">
            <a:avLst/>
          </a:prstGeom>
          <a:noFill/>
        </p:spPr>
        <p:txBody>
          <a:bodyPr wrap="square" rtlCol="0">
            <a:spAutoFit/>
          </a:bodyPr>
          <a:lstStyle/>
          <a:p>
            <a:r>
              <a:rPr lang="en-GB" sz="1400" dirty="0" smtClean="0">
                <a:solidFill>
                  <a:schemeClr val="tx2">
                    <a:lumMod val="75000"/>
                  </a:schemeClr>
                </a:solidFill>
              </a:rPr>
              <a:t>Outdoors</a:t>
            </a:r>
            <a:endParaRPr lang="en-GB" sz="1400" dirty="0">
              <a:solidFill>
                <a:schemeClr val="tx2">
                  <a:lumMod val="75000"/>
                </a:schemeClr>
              </a:solidFill>
            </a:endParaRPr>
          </a:p>
        </p:txBody>
      </p:sp>
      <p:sp>
        <p:nvSpPr>
          <p:cNvPr id="33" name="TextBox 32"/>
          <p:cNvSpPr txBox="1"/>
          <p:nvPr/>
        </p:nvSpPr>
        <p:spPr>
          <a:xfrm>
            <a:off x="8191069" y="4030820"/>
            <a:ext cx="1320802" cy="307777"/>
          </a:xfrm>
          <a:prstGeom prst="rect">
            <a:avLst/>
          </a:prstGeom>
          <a:noFill/>
        </p:spPr>
        <p:txBody>
          <a:bodyPr wrap="square" rtlCol="0">
            <a:spAutoFit/>
          </a:bodyPr>
          <a:lstStyle/>
          <a:p>
            <a:r>
              <a:rPr lang="en-GB" sz="1400" dirty="0" smtClean="0">
                <a:solidFill>
                  <a:schemeClr val="tx2">
                    <a:lumMod val="75000"/>
                  </a:schemeClr>
                </a:solidFill>
              </a:rPr>
              <a:t>Other</a:t>
            </a:r>
            <a:endParaRPr lang="en-GB" sz="1400" dirty="0">
              <a:solidFill>
                <a:schemeClr val="tx2">
                  <a:lumMod val="75000"/>
                </a:schemeClr>
              </a:solidFill>
            </a:endParaRPr>
          </a:p>
        </p:txBody>
      </p:sp>
      <p:cxnSp>
        <p:nvCxnSpPr>
          <p:cNvPr id="34" name="Straight Connector 33"/>
          <p:cNvCxnSpPr/>
          <p:nvPr/>
        </p:nvCxnSpPr>
        <p:spPr>
          <a:xfrm>
            <a:off x="8167861" y="3906908"/>
            <a:ext cx="2068128" cy="0"/>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167861" y="4379559"/>
            <a:ext cx="2068128" cy="0"/>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563763" y="2737358"/>
            <a:ext cx="3311610" cy="2585323"/>
          </a:xfrm>
          <a:prstGeom prst="rect">
            <a:avLst/>
          </a:prstGeom>
          <a:noFill/>
        </p:spPr>
        <p:txBody>
          <a:bodyPr wrap="square" rtlCol="0">
            <a:spAutoFit/>
          </a:bodyPr>
          <a:lstStyle/>
          <a:p>
            <a:r>
              <a:rPr lang="en-GB" dirty="0" smtClean="0"/>
              <a:t>Once the user clicks on the icon, it shows a few of the listen categories. How to determine where each item goes in which category, the seller can tag key words to the item so it is easier to search for the item and determine which category it can go into by using key words.</a:t>
            </a:r>
            <a:endParaRPr lang="en-GB" dirty="0"/>
          </a:p>
        </p:txBody>
      </p:sp>
      <p:sp>
        <p:nvSpPr>
          <p:cNvPr id="35" name="Rectangle 34"/>
          <p:cNvSpPr/>
          <p:nvPr/>
        </p:nvSpPr>
        <p:spPr>
          <a:xfrm>
            <a:off x="10281962" y="1465227"/>
            <a:ext cx="604386" cy="3620733"/>
          </a:xfrm>
          <a:prstGeom prst="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p:cNvCxnSpPr/>
          <p:nvPr/>
        </p:nvCxnSpPr>
        <p:spPr>
          <a:xfrm>
            <a:off x="8185884" y="1834559"/>
            <a:ext cx="2068128" cy="0"/>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6392562" y="1672956"/>
            <a:ext cx="2109139" cy="1015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85884" y="1854790"/>
            <a:ext cx="1320802" cy="307777"/>
          </a:xfrm>
          <a:prstGeom prst="rect">
            <a:avLst/>
          </a:prstGeom>
          <a:noFill/>
        </p:spPr>
        <p:txBody>
          <a:bodyPr wrap="square" rtlCol="0">
            <a:spAutoFit/>
          </a:bodyPr>
          <a:lstStyle/>
          <a:p>
            <a:r>
              <a:rPr lang="en-GB" sz="1400" dirty="0" smtClean="0">
                <a:solidFill>
                  <a:schemeClr val="tx2">
                    <a:lumMod val="75000"/>
                  </a:schemeClr>
                </a:solidFill>
              </a:rPr>
              <a:t>Home Page</a:t>
            </a:r>
            <a:endParaRPr lang="en-GB" sz="1400" dirty="0">
              <a:solidFill>
                <a:schemeClr val="tx2">
                  <a:lumMod val="75000"/>
                </a:schemeClr>
              </a:solidFill>
            </a:endParaRPr>
          </a:p>
        </p:txBody>
      </p:sp>
    </p:spTree>
    <p:extLst>
      <p:ext uri="{BB962C8B-B14F-4D97-AF65-F5344CB8AC3E}">
        <p14:creationId xmlns:p14="http://schemas.microsoft.com/office/powerpoint/2010/main" val="281296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3697" y="631528"/>
            <a:ext cx="3735728" cy="5728148"/>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43697" y="649690"/>
            <a:ext cx="3735728" cy="498301"/>
          </a:xfrm>
          <a:prstGeom prst="rect">
            <a:avLst/>
          </a:prstGeom>
          <a:solidFill>
            <a:srgbClr val="00335B"/>
          </a:solidFill>
          <a:ln>
            <a:noFill/>
          </a:ln>
          <a:effectLst>
            <a:outerShdw blurRad="190500" dir="5400000" sx="102000" sy="102000" rotWithShape="0">
              <a:srgbClr val="10101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857755" y="672651"/>
            <a:ext cx="5877045" cy="304798"/>
          </a:xfrm>
        </p:spPr>
        <p:txBody>
          <a:bodyPr>
            <a:normAutofit fontScale="90000"/>
          </a:bodyPr>
          <a:lstStyle/>
          <a:p>
            <a:r>
              <a:rPr lang="en-GB" dirty="0"/>
              <a:t>BRUNEL APP - THE HOME SCREEN</a:t>
            </a:r>
          </a:p>
        </p:txBody>
      </p:sp>
      <p:sp>
        <p:nvSpPr>
          <p:cNvPr id="12" name="TextBox 11"/>
          <p:cNvSpPr txBox="1"/>
          <p:nvPr/>
        </p:nvSpPr>
        <p:spPr>
          <a:xfrm>
            <a:off x="4614738" y="1147991"/>
            <a:ext cx="6584783" cy="5632311"/>
          </a:xfrm>
          <a:prstGeom prst="rect">
            <a:avLst/>
          </a:prstGeom>
          <a:noFill/>
        </p:spPr>
        <p:txBody>
          <a:bodyPr wrap="square" rtlCol="0">
            <a:spAutoFit/>
          </a:bodyPr>
          <a:lstStyle/>
          <a:p>
            <a:pPr marL="285750" indent="-285750">
              <a:buFontTx/>
              <a:buChar char="-"/>
            </a:pPr>
            <a:r>
              <a:rPr lang="en-GB" sz="2000" dirty="0"/>
              <a:t>Provide large images and clickable links to items the user may be interested in. User can swipe easily to select certain items.</a:t>
            </a:r>
          </a:p>
          <a:p>
            <a:pPr marL="285750" indent="-285750">
              <a:buFontTx/>
              <a:buChar char="-"/>
            </a:pPr>
            <a:endParaRPr lang="en-GB" sz="2000" dirty="0"/>
          </a:p>
          <a:p>
            <a:pPr marL="285750" indent="-285750">
              <a:buFontTx/>
              <a:buChar char="-"/>
            </a:pPr>
            <a:r>
              <a:rPr lang="en-GB" sz="2000" dirty="0"/>
              <a:t>Make a search bar button and a basket icon available at the user’s disposal.</a:t>
            </a:r>
          </a:p>
          <a:p>
            <a:pPr marL="285750" indent="-285750">
              <a:buFontTx/>
              <a:buChar char="-"/>
            </a:pPr>
            <a:endParaRPr lang="en-GB" sz="2000" dirty="0"/>
          </a:p>
          <a:p>
            <a:pPr marL="285750" indent="-285750">
              <a:buFontTx/>
              <a:buChar char="-"/>
            </a:pPr>
            <a:r>
              <a:rPr lang="en-GB" sz="2000" dirty="0"/>
              <a:t>Clear, visible buttons at the bottom for account based functions (What the user might like to do when they first open the app.)</a:t>
            </a:r>
          </a:p>
          <a:p>
            <a:pPr marL="285750" indent="-285750">
              <a:buFontTx/>
              <a:buChar char="-"/>
            </a:pPr>
            <a:endParaRPr lang="en-GB" sz="2000" dirty="0"/>
          </a:p>
          <a:p>
            <a:pPr marL="285750" indent="-285750">
              <a:buFontTx/>
              <a:buChar char="-"/>
            </a:pPr>
            <a:r>
              <a:rPr lang="en-GB" sz="2000" dirty="0"/>
              <a:t>Menu on the action bar which may lead to other important but less relevant functions.</a:t>
            </a:r>
          </a:p>
          <a:p>
            <a:pPr marL="285750" indent="-285750">
              <a:buFontTx/>
              <a:buChar char="-"/>
            </a:pPr>
            <a:endParaRPr lang="en-GB" sz="2000" dirty="0"/>
          </a:p>
          <a:p>
            <a:pPr marL="285750" indent="-285750">
              <a:buFontTx/>
              <a:buChar char="-"/>
            </a:pPr>
            <a:r>
              <a:rPr lang="en-GB" sz="2000" dirty="0"/>
              <a:t>Most colours are contrasting to capture the user’s attention.</a:t>
            </a:r>
          </a:p>
          <a:p>
            <a:pPr marL="285750" indent="-285750">
              <a:buFontTx/>
              <a:buChar char="-"/>
            </a:pPr>
            <a:endParaRPr lang="en-GB" sz="2000" dirty="0"/>
          </a:p>
          <a:p>
            <a:pPr marL="285750" indent="-285750">
              <a:buFontTx/>
              <a:buChar char="-"/>
            </a:pPr>
            <a:r>
              <a:rPr lang="en-GB" sz="2000" dirty="0"/>
              <a:t>User’s previous search used for analytics.</a:t>
            </a:r>
          </a:p>
        </p:txBody>
      </p:sp>
      <p:pic>
        <p:nvPicPr>
          <p:cNvPr id="2056"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3781179" y="713419"/>
            <a:ext cx="278666" cy="31497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32435" y="5943487"/>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dirty="0">
                <a:solidFill>
                  <a:schemeClr val="tx1">
                    <a:alpha val="50000"/>
                  </a:schemeClr>
                </a:solidFill>
              </a:rPr>
              <a:t>My Account</a:t>
            </a:r>
          </a:p>
        </p:txBody>
      </p:sp>
      <p:sp>
        <p:nvSpPr>
          <p:cNvPr id="20" name="TextBox 19"/>
          <p:cNvSpPr txBox="1"/>
          <p:nvPr/>
        </p:nvSpPr>
        <p:spPr>
          <a:xfrm>
            <a:off x="532435" y="5565440"/>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dirty="0">
                <a:solidFill>
                  <a:schemeClr val="tx1">
                    <a:alpha val="50000"/>
                  </a:schemeClr>
                </a:solidFill>
              </a:rPr>
              <a:t>My Messages</a:t>
            </a:r>
          </a:p>
        </p:txBody>
      </p:sp>
      <p:sp>
        <p:nvSpPr>
          <p:cNvPr id="21" name="TextBox 20"/>
          <p:cNvSpPr txBox="1"/>
          <p:nvPr/>
        </p:nvSpPr>
        <p:spPr>
          <a:xfrm>
            <a:off x="532435" y="5187393"/>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dirty="0">
                <a:solidFill>
                  <a:schemeClr val="tx1">
                    <a:alpha val="50000"/>
                  </a:schemeClr>
                </a:solidFill>
              </a:rPr>
              <a:t>My Orders</a:t>
            </a:r>
          </a:p>
        </p:txBody>
      </p:sp>
      <p:sp>
        <p:nvSpPr>
          <p:cNvPr id="22" name="TextBox 21"/>
          <p:cNvSpPr txBox="1"/>
          <p:nvPr/>
        </p:nvSpPr>
        <p:spPr>
          <a:xfrm>
            <a:off x="532435" y="4821110"/>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dirty="0">
                <a:solidFill>
                  <a:schemeClr val="tx1">
                    <a:alpha val="50000"/>
                  </a:schemeClr>
                </a:solidFill>
              </a:rPr>
              <a:t>My Shop</a:t>
            </a:r>
          </a:p>
        </p:txBody>
      </p:sp>
      <p:sp>
        <p:nvSpPr>
          <p:cNvPr id="4" name="Rectangle: Rounded Corners 3"/>
          <p:cNvSpPr/>
          <p:nvPr/>
        </p:nvSpPr>
        <p:spPr>
          <a:xfrm>
            <a:off x="3781179" y="4857302"/>
            <a:ext cx="214924" cy="229199"/>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2</a:t>
            </a:r>
          </a:p>
        </p:txBody>
      </p:sp>
      <p:sp>
        <p:nvSpPr>
          <p:cNvPr id="24" name="Rectangle: Rounded Corners 23"/>
          <p:cNvSpPr/>
          <p:nvPr/>
        </p:nvSpPr>
        <p:spPr>
          <a:xfrm>
            <a:off x="3781179" y="5217274"/>
            <a:ext cx="214924" cy="226161"/>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5</a:t>
            </a:r>
          </a:p>
        </p:txBody>
      </p:sp>
      <p:sp>
        <p:nvSpPr>
          <p:cNvPr id="25" name="Rectangle: Rounded Corners 24"/>
          <p:cNvSpPr/>
          <p:nvPr/>
        </p:nvSpPr>
        <p:spPr>
          <a:xfrm>
            <a:off x="3773910" y="5597788"/>
            <a:ext cx="226589" cy="242173"/>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0</a:t>
            </a:r>
          </a:p>
        </p:txBody>
      </p:sp>
      <p:pic>
        <p:nvPicPr>
          <p:cNvPr id="6148" name="Picture 4" descr="Image result for guitar for sale"/>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161000"/>
                    </a14:imgEffect>
                  </a14:imgLayer>
                </a14:imgProps>
              </a:ext>
              <a:ext uri="{28A0092B-C50C-407E-A947-70E740481C1C}">
                <a14:useLocalDpi xmlns:a14="http://schemas.microsoft.com/office/drawing/2010/main" val="0"/>
              </a:ext>
            </a:extLst>
          </a:blip>
          <a:srcRect l="43449"/>
          <a:stretch/>
        </p:blipFill>
        <p:spPr bwMode="auto">
          <a:xfrm>
            <a:off x="443697" y="3657600"/>
            <a:ext cx="446872" cy="1055098"/>
          </a:xfrm>
          <a:prstGeom prst="rect">
            <a:avLst/>
          </a:prstGeom>
          <a:noFill/>
          <a:effectLst>
            <a:outerShdw blurRad="50800" dist="76200" dir="780000" sx="102000" sy="102000" algn="t" rotWithShape="0">
              <a:prstClr val="black">
                <a:alpha val="22000"/>
              </a:prstClr>
            </a:outerShdw>
          </a:effectLst>
          <a:extLst>
            <a:ext uri="{909E8E84-426E-40DD-AFC4-6F175D3DCCD1}">
              <a14:hiddenFill xmlns:a14="http://schemas.microsoft.com/office/drawing/2010/main">
                <a:solidFill>
                  <a:srgbClr val="FFFFFF"/>
                </a:solidFill>
              </a14:hiddenFill>
            </a:ext>
          </a:extLst>
        </p:spPr>
      </p:pic>
      <p:pic>
        <p:nvPicPr>
          <p:cNvPr id="6154" name="Picture 10" descr="Image result for superdry bag for sale"/>
          <p:cNvPicPr>
            <a:picLocks noChangeAspect="1" noChangeArrowheads="1"/>
          </p:cNvPicPr>
          <p:nvPr/>
        </p:nvPicPr>
        <p:blipFill>
          <a:blip r:embed="rId6">
            <a:extLst>
              <a:ext uri="{BEBA8EAE-BF5A-486C-A8C5-ECC9F3942E4B}">
                <a14:imgProps xmlns:a14="http://schemas.microsoft.com/office/drawing/2010/main">
                  <a14:imgLayer r:embed="rId7">
                    <a14:imgEffect>
                      <a14:saturation sat="135000"/>
                    </a14:imgEffect>
                  </a14:imgLayer>
                </a14:imgProps>
              </a:ext>
              <a:ext uri="{28A0092B-C50C-407E-A947-70E740481C1C}">
                <a14:useLocalDpi xmlns:a14="http://schemas.microsoft.com/office/drawing/2010/main" val="0"/>
              </a:ext>
            </a:extLst>
          </a:blip>
          <a:srcRect/>
          <a:stretch>
            <a:fillRect/>
          </a:stretch>
        </p:blipFill>
        <p:spPr bwMode="auto">
          <a:xfrm>
            <a:off x="970965" y="3649275"/>
            <a:ext cx="796541" cy="1063423"/>
          </a:xfrm>
          <a:prstGeom prst="rect">
            <a:avLst/>
          </a:prstGeom>
          <a:noFill/>
          <a:effectLst>
            <a:outerShdw blurRad="50800" dist="76200" dir="2280000" algn="t" rotWithShape="0">
              <a:prstClr val="black">
                <a:alpha val="22000"/>
              </a:prstClr>
            </a:outerShdw>
          </a:effectLst>
          <a:extLst>
            <a:ext uri="{909E8E84-426E-40DD-AFC4-6F175D3DCCD1}">
              <a14:hiddenFill xmlns:a14="http://schemas.microsoft.com/office/drawing/2010/main">
                <a:solidFill>
                  <a:srgbClr val="FFFFFF"/>
                </a:solidFill>
              </a14:hiddenFill>
            </a:ext>
          </a:extLst>
        </p:spPr>
      </p:pic>
      <p:pic>
        <p:nvPicPr>
          <p:cNvPr id="6156" name="Picture 12" descr="Image result for transparent search icon"/>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3454941" y="761788"/>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Image result for corsair case for sale"/>
          <p:cNvPicPr>
            <a:picLocks noChangeAspect="1" noChangeArrowheads="1"/>
          </p:cNvPicPr>
          <p:nvPr/>
        </p:nvPicPr>
        <p:blipFill rotWithShape="1">
          <a:blip r:embed="rId10">
            <a:extLst>
              <a:ext uri="{28A0092B-C50C-407E-A947-70E740481C1C}">
                <a14:useLocalDpi xmlns:a14="http://schemas.microsoft.com/office/drawing/2010/main" val="0"/>
              </a:ext>
            </a:extLst>
          </a:blip>
          <a:srcRect r="88619"/>
          <a:stretch/>
        </p:blipFill>
        <p:spPr bwMode="auto">
          <a:xfrm>
            <a:off x="3730522" y="3649275"/>
            <a:ext cx="429366" cy="1092899"/>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Image result for menu icon transparent"/>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32435" y="787345"/>
            <a:ext cx="241051" cy="24105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532435" y="1679898"/>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i="1" dirty="0">
                <a:solidFill>
                  <a:schemeClr val="tx1">
                    <a:alpha val="50000"/>
                  </a:schemeClr>
                </a:solidFill>
              </a:rPr>
              <a:t>Trending:</a:t>
            </a:r>
          </a:p>
        </p:txBody>
      </p:sp>
      <p:sp>
        <p:nvSpPr>
          <p:cNvPr id="35" name="TextBox 34"/>
          <p:cNvSpPr txBox="1"/>
          <p:nvPr/>
        </p:nvSpPr>
        <p:spPr>
          <a:xfrm>
            <a:off x="532435" y="1275558"/>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ctr"/>
            <a:r>
              <a:rPr lang="en-GB" sz="1400" i="1" dirty="0">
                <a:solidFill>
                  <a:schemeClr val="tx1">
                    <a:alpha val="50000"/>
                  </a:schemeClr>
                </a:solidFill>
              </a:rPr>
              <a:t>Welcome to Brunel Sell: Student 1234567!</a:t>
            </a:r>
          </a:p>
        </p:txBody>
      </p:sp>
      <p:sp>
        <p:nvSpPr>
          <p:cNvPr id="8" name="AutoShape 20" descr="Image result for starbucks frappuccino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68" name="Picture 24" descr="https://cdn-starbucks.netdna-ssl.com/uploads/images/_framed/USiyWvDw-4786-6112.JPG"/>
          <p:cNvPicPr>
            <a:picLocks noChangeAspect="1" noChangeArrowheads="1"/>
          </p:cNvPicPr>
          <p:nvPr/>
        </p:nvPicPr>
        <p:blipFill rotWithShape="1">
          <a:blip r:embed="rId13">
            <a:extLst>
              <a:ext uri="{28A0092B-C50C-407E-A947-70E740481C1C}">
                <a14:useLocalDpi xmlns:a14="http://schemas.microsoft.com/office/drawing/2010/main" val="0"/>
              </a:ext>
            </a:extLst>
          </a:blip>
          <a:srcRect l="18954" r="16946"/>
          <a:stretch/>
        </p:blipFill>
        <p:spPr bwMode="auto">
          <a:xfrm>
            <a:off x="1847902" y="3657600"/>
            <a:ext cx="636467" cy="1055098"/>
          </a:xfrm>
          <a:prstGeom prst="rect">
            <a:avLst/>
          </a:prstGeom>
          <a:noFill/>
          <a:effectLst>
            <a:outerShdw blurRad="50800" dist="38100" dir="5400000" algn="ctr" rotWithShape="0">
              <a:srgbClr val="101010">
                <a:alpha val="24000"/>
              </a:srgbClr>
            </a:outerShdw>
          </a:effectLst>
          <a:extLst>
            <a:ext uri="{909E8E84-426E-40DD-AFC4-6F175D3DCCD1}">
              <a14:hiddenFill xmlns:a14="http://schemas.microsoft.com/office/drawing/2010/main">
                <a:solidFill>
                  <a:srgbClr val="FFFFFF"/>
                </a:solidFill>
              </a14:hiddenFill>
            </a:ext>
          </a:extLst>
        </p:spPr>
      </p:pic>
      <p:pic>
        <p:nvPicPr>
          <p:cNvPr id="6170" name="Picture 26" descr="https://ae01.alicdn.com/kf/HTB1Pvt9LXXXXXaAaXXXq6xXFXXXu/9pcs-set-7cm-font-b-Pokeball-b-font-font-b-Pokeball-b-font-ABS-Figures-Japanes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6675" y="3657600"/>
            <a:ext cx="1055098" cy="105509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532435" y="3252741"/>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i="1" dirty="0">
                <a:solidFill>
                  <a:schemeClr val="tx1">
                    <a:alpha val="50000"/>
                  </a:schemeClr>
                </a:solidFill>
              </a:rPr>
              <a:t>Suggestions for: ‘Pokémon’ ‘Hungry’ ‘Guitar’</a:t>
            </a:r>
          </a:p>
        </p:txBody>
      </p:sp>
      <p:pic>
        <p:nvPicPr>
          <p:cNvPr id="6174" name="Picture 30" descr="https://btmedia.whsmith.co.uk/pws/client/images/catalogue/products/2459/73/19/xlarge/24597319_1.jpg"/>
          <p:cNvPicPr>
            <a:picLocks noChangeAspect="1" noChangeArrowheads="1"/>
          </p:cNvPicPr>
          <p:nvPr/>
        </p:nvPicPr>
        <p:blipFill rotWithShape="1">
          <a:blip r:embed="rId15">
            <a:extLst>
              <a:ext uri="{28A0092B-C50C-407E-A947-70E740481C1C}">
                <a14:useLocalDpi xmlns:a14="http://schemas.microsoft.com/office/drawing/2010/main" val="0"/>
              </a:ext>
            </a:extLst>
          </a:blip>
          <a:srcRect l="18711"/>
          <a:stretch/>
        </p:blipFill>
        <p:spPr bwMode="auto">
          <a:xfrm>
            <a:off x="443696" y="2106604"/>
            <a:ext cx="856797" cy="1049055"/>
          </a:xfrm>
          <a:prstGeom prst="rect">
            <a:avLst/>
          </a:prstGeom>
          <a:noFill/>
          <a:extLst>
            <a:ext uri="{909E8E84-426E-40DD-AFC4-6F175D3DCCD1}">
              <a14:hiddenFill xmlns:a14="http://schemas.microsoft.com/office/drawing/2010/main">
                <a:solidFill>
                  <a:srgbClr val="FFFFFF"/>
                </a:solidFill>
              </a14:hiddenFill>
            </a:ext>
          </a:extLst>
        </p:spPr>
      </p:pic>
      <p:pic>
        <p:nvPicPr>
          <p:cNvPr id="6176" name="Picture 32" descr="http://i2.mirror.co.uk/incoming/article7990516.ece/ALTERNATES/s615b/Great-White-Shark.jpg"/>
          <p:cNvPicPr>
            <a:picLocks noChangeAspect="1" noChangeArrowheads="1"/>
          </p:cNvPicPr>
          <p:nvPr/>
        </p:nvPicPr>
        <p:blipFill rotWithShape="1">
          <a:blip r:embed="rId16">
            <a:extLst>
              <a:ext uri="{28A0092B-C50C-407E-A947-70E740481C1C}">
                <a14:useLocalDpi xmlns:a14="http://schemas.microsoft.com/office/drawing/2010/main" val="0"/>
              </a:ext>
            </a:extLst>
          </a:blip>
          <a:srcRect l="23732" r="17957"/>
          <a:stretch/>
        </p:blipFill>
        <p:spPr bwMode="auto">
          <a:xfrm>
            <a:off x="1369235" y="2106604"/>
            <a:ext cx="1021993" cy="1057380"/>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descr="Image result for pet rock"/>
          <p:cNvPicPr>
            <a:picLocks noChangeAspect="1" noChangeArrowheads="1"/>
          </p:cNvPicPr>
          <p:nvPr/>
        </p:nvPicPr>
        <p:blipFill rotWithShape="1">
          <a:blip r:embed="rId17">
            <a:extLst>
              <a:ext uri="{28A0092B-C50C-407E-A947-70E740481C1C}">
                <a14:useLocalDpi xmlns:a14="http://schemas.microsoft.com/office/drawing/2010/main" val="0"/>
              </a:ext>
            </a:extLst>
          </a:blip>
          <a:srcRect l="13487" t="5902" r="16641" b="10894"/>
          <a:stretch/>
        </p:blipFill>
        <p:spPr bwMode="auto">
          <a:xfrm>
            <a:off x="2459970" y="2106604"/>
            <a:ext cx="1244298" cy="1049055"/>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descr="Image result for ice cream"/>
          <p:cNvPicPr>
            <a:picLocks noChangeAspect="1" noChangeArrowheads="1"/>
          </p:cNvPicPr>
          <p:nvPr/>
        </p:nvPicPr>
        <p:blipFill rotWithShape="1">
          <a:blip r:embed="rId18">
            <a:extLst>
              <a:ext uri="{28A0092B-C50C-407E-A947-70E740481C1C}">
                <a14:useLocalDpi xmlns:a14="http://schemas.microsoft.com/office/drawing/2010/main" val="0"/>
              </a:ext>
            </a:extLst>
          </a:blip>
          <a:srcRect r="50000"/>
          <a:stretch/>
        </p:blipFill>
        <p:spPr bwMode="auto">
          <a:xfrm>
            <a:off x="3757942" y="2106400"/>
            <a:ext cx="421484" cy="103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5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3697" y="631528"/>
            <a:ext cx="3735728" cy="5601632"/>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43697" y="649690"/>
            <a:ext cx="3735728" cy="498301"/>
          </a:xfrm>
          <a:prstGeom prst="rect">
            <a:avLst/>
          </a:prstGeom>
          <a:solidFill>
            <a:srgbClr val="00335B"/>
          </a:solidFill>
          <a:ln>
            <a:noFill/>
          </a:ln>
          <a:effectLst>
            <a:outerShdw blurRad="190500" dir="5400000" sx="102000" sy="102000" rotWithShape="0">
              <a:srgbClr val="10101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857755" y="672651"/>
            <a:ext cx="6207642" cy="304798"/>
          </a:xfrm>
        </p:spPr>
        <p:txBody>
          <a:bodyPr>
            <a:normAutofit fontScale="90000"/>
          </a:bodyPr>
          <a:lstStyle/>
          <a:p>
            <a:r>
              <a:rPr lang="en-GB" dirty="0"/>
              <a:t>BRUNEL APP - THE SEARCH SCREEN</a:t>
            </a:r>
          </a:p>
        </p:txBody>
      </p:sp>
      <p:sp>
        <p:nvSpPr>
          <p:cNvPr id="12" name="TextBox 11"/>
          <p:cNvSpPr txBox="1"/>
          <p:nvPr/>
        </p:nvSpPr>
        <p:spPr>
          <a:xfrm>
            <a:off x="4669184" y="1171825"/>
            <a:ext cx="6584783" cy="5570756"/>
          </a:xfrm>
          <a:prstGeom prst="rect">
            <a:avLst/>
          </a:prstGeom>
          <a:noFill/>
        </p:spPr>
        <p:txBody>
          <a:bodyPr wrap="square" rtlCol="0">
            <a:spAutoFit/>
          </a:bodyPr>
          <a:lstStyle/>
          <a:p>
            <a:pPr marL="285750" indent="-285750">
              <a:buFontTx/>
              <a:buChar char="-"/>
            </a:pPr>
            <a:r>
              <a:rPr lang="en-GB" sz="2000" dirty="0"/>
              <a:t>Smaller images, more text. </a:t>
            </a:r>
          </a:p>
          <a:p>
            <a:pPr marL="285750" indent="-285750">
              <a:buFontTx/>
              <a:buChar char="-"/>
            </a:pPr>
            <a:endParaRPr lang="en-GB" sz="2000" dirty="0"/>
          </a:p>
          <a:p>
            <a:pPr marL="285750" indent="-285750">
              <a:buFontTx/>
              <a:buChar char="-"/>
            </a:pPr>
            <a:r>
              <a:rPr lang="en-GB" sz="2000" dirty="0"/>
              <a:t>Include key information about the items such as name, price, image and rating.</a:t>
            </a:r>
          </a:p>
          <a:p>
            <a:pPr marL="285750" indent="-285750">
              <a:buFontTx/>
              <a:buChar char="-"/>
            </a:pPr>
            <a:endParaRPr lang="en-GB" sz="2000" dirty="0"/>
          </a:p>
          <a:p>
            <a:pPr marL="285750" indent="-285750">
              <a:buFontTx/>
              <a:buChar char="-"/>
            </a:pPr>
            <a:r>
              <a:rPr lang="en-GB" sz="2000" dirty="0"/>
              <a:t>Keep images and information short so user can easily compare which items are better, and so more items can fit on the same screen.</a:t>
            </a:r>
          </a:p>
          <a:p>
            <a:pPr marL="285750" indent="-285750">
              <a:buFontTx/>
              <a:buChar char="-"/>
            </a:pPr>
            <a:endParaRPr lang="en-GB" sz="2000" dirty="0"/>
          </a:p>
          <a:p>
            <a:pPr marL="285750" indent="-285750">
              <a:buFontTx/>
              <a:buChar char="-"/>
            </a:pPr>
            <a:r>
              <a:rPr lang="en-GB" sz="2000" dirty="0"/>
              <a:t>Menu on the action bar which may lead to other important but less relevant functions.</a:t>
            </a:r>
          </a:p>
          <a:p>
            <a:pPr marL="285750" indent="-285750">
              <a:buFontTx/>
              <a:buChar char="-"/>
            </a:pPr>
            <a:endParaRPr lang="en-GB" sz="2000" dirty="0"/>
          </a:p>
          <a:p>
            <a:pPr marL="285750" indent="-285750">
              <a:buFontTx/>
              <a:buChar char="-"/>
            </a:pPr>
            <a:r>
              <a:rPr lang="en-GB" sz="2000" dirty="0"/>
              <a:t>Avoiding too much contrast on the text/images to make UI easy on the eye.</a:t>
            </a:r>
          </a:p>
          <a:p>
            <a:pPr marL="285750" indent="-285750">
              <a:buFontTx/>
              <a:buChar char="-"/>
            </a:pPr>
            <a:endParaRPr lang="en-GB" sz="2000" dirty="0"/>
          </a:p>
          <a:p>
            <a:pPr marL="285750" indent="-285750">
              <a:buFontTx/>
              <a:buChar char="-"/>
            </a:pPr>
            <a:r>
              <a:rPr lang="en-GB" sz="2000" dirty="0"/>
              <a:t>Search result number, and search query noted for user’s reference. Can be clicked on to re-search items.</a:t>
            </a:r>
          </a:p>
          <a:p>
            <a:pPr marL="285750" indent="-285750">
              <a:buFontTx/>
              <a:buChar char="-"/>
            </a:pPr>
            <a:endParaRPr lang="en-GB" sz="1600" dirty="0"/>
          </a:p>
        </p:txBody>
      </p:sp>
      <p:pic>
        <p:nvPicPr>
          <p:cNvPr id="2056"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3781179" y="713419"/>
            <a:ext cx="278666" cy="31497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3454941" y="761788"/>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32435" y="787345"/>
            <a:ext cx="241051" cy="24105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532435" y="1265793"/>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i="1" dirty="0">
                <a:solidFill>
                  <a:schemeClr val="tx1">
                    <a:alpha val="50000"/>
                  </a:schemeClr>
                </a:solidFill>
              </a:rPr>
              <a:t>142 Results for: ‘Free’ ‘Stuff’ ‘Give’ ‘Me’</a:t>
            </a:r>
          </a:p>
        </p:txBody>
      </p:sp>
      <p:sp>
        <p:nvSpPr>
          <p:cNvPr id="23" name="TextBox 22"/>
          <p:cNvSpPr txBox="1"/>
          <p:nvPr/>
        </p:nvSpPr>
        <p:spPr>
          <a:xfrm>
            <a:off x="1247775" y="1691372"/>
            <a:ext cx="2812070" cy="646331"/>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r"/>
            <a:r>
              <a:rPr lang="en-GB" sz="1200" b="1" dirty="0">
                <a:solidFill>
                  <a:schemeClr val="tx1">
                    <a:alpha val="50000"/>
                  </a:schemeClr>
                </a:solidFill>
              </a:rPr>
              <a:t>MSI Motherboard (Used Good Condition)</a:t>
            </a:r>
          </a:p>
          <a:p>
            <a:pPr algn="r"/>
            <a:r>
              <a:rPr lang="en-GB" sz="1200" i="1" dirty="0">
                <a:solidFill>
                  <a:schemeClr val="tx1">
                    <a:alpha val="50000"/>
                  </a:schemeClr>
                </a:solidFill>
              </a:rPr>
              <a:t>£57.99</a:t>
            </a:r>
          </a:p>
          <a:p>
            <a:r>
              <a:rPr lang="en-GB" sz="1200" dirty="0">
                <a:solidFill>
                  <a:schemeClr val="tx1">
                    <a:alpha val="50000"/>
                  </a:schemeClr>
                </a:solidFill>
              </a:rPr>
              <a:t> Seller Rating:</a:t>
            </a:r>
          </a:p>
        </p:txBody>
      </p:sp>
      <p:pic>
        <p:nvPicPr>
          <p:cNvPr id="7172"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1925" y="2119738"/>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733" y="2116951"/>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562" y="2116951"/>
            <a:ext cx="143649" cy="14364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247775" y="2451952"/>
            <a:ext cx="2812070" cy="646331"/>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r"/>
            <a:r>
              <a:rPr lang="en-GB" sz="1200" b="1" dirty="0">
                <a:solidFill>
                  <a:schemeClr val="tx1">
                    <a:alpha val="50000"/>
                  </a:schemeClr>
                </a:solidFill>
              </a:rPr>
              <a:t>Logitech 270I Mouse (Used 1-Year)</a:t>
            </a:r>
          </a:p>
          <a:p>
            <a:pPr algn="r"/>
            <a:r>
              <a:rPr lang="en-GB" sz="1200" i="1" dirty="0">
                <a:solidFill>
                  <a:schemeClr val="tx1">
                    <a:alpha val="50000"/>
                  </a:schemeClr>
                </a:solidFill>
              </a:rPr>
              <a:t>£5.99</a:t>
            </a:r>
          </a:p>
          <a:p>
            <a:r>
              <a:rPr lang="en-GB" sz="1200" dirty="0">
                <a:solidFill>
                  <a:schemeClr val="tx1">
                    <a:alpha val="50000"/>
                  </a:schemeClr>
                </a:solidFill>
              </a:rPr>
              <a:t> Seller Rating:</a:t>
            </a:r>
          </a:p>
        </p:txBody>
      </p:sp>
      <p:pic>
        <p:nvPicPr>
          <p:cNvPr id="35"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1925" y="2880318"/>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733" y="2877531"/>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562" y="2877531"/>
            <a:ext cx="143649" cy="14364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228616" y="3212532"/>
            <a:ext cx="2831229" cy="646331"/>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r"/>
            <a:r>
              <a:rPr lang="en-GB" sz="1200" b="1" dirty="0">
                <a:solidFill>
                  <a:schemeClr val="tx1">
                    <a:alpha val="50000"/>
                  </a:schemeClr>
                </a:solidFill>
              </a:rPr>
              <a:t>Samsung S4 (4-Years Old)</a:t>
            </a:r>
          </a:p>
          <a:p>
            <a:pPr algn="r"/>
            <a:r>
              <a:rPr lang="en-GB" sz="1200" i="1" dirty="0">
                <a:solidFill>
                  <a:schemeClr val="tx1">
                    <a:alpha val="50000"/>
                  </a:schemeClr>
                </a:solidFill>
              </a:rPr>
              <a:t>£87.00</a:t>
            </a:r>
          </a:p>
          <a:p>
            <a:r>
              <a:rPr lang="en-GB" sz="1200" dirty="0">
                <a:solidFill>
                  <a:schemeClr val="tx1">
                    <a:alpha val="50000"/>
                  </a:schemeClr>
                </a:solidFill>
              </a:rPr>
              <a:t> Seller Rating:</a:t>
            </a:r>
          </a:p>
        </p:txBody>
      </p:sp>
      <p:pic>
        <p:nvPicPr>
          <p:cNvPr id="39"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1925" y="3640898"/>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733" y="3638111"/>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562" y="3638111"/>
            <a:ext cx="143649" cy="14364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1228616" y="3957203"/>
            <a:ext cx="2831229" cy="646331"/>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r"/>
            <a:r>
              <a:rPr lang="en-GB" sz="1200" b="1" dirty="0">
                <a:solidFill>
                  <a:schemeClr val="tx1">
                    <a:alpha val="50000"/>
                  </a:schemeClr>
                </a:solidFill>
              </a:rPr>
              <a:t>An Introduction To SQL (Newly Bought)</a:t>
            </a:r>
          </a:p>
          <a:p>
            <a:pPr algn="r"/>
            <a:r>
              <a:rPr lang="en-GB" sz="1200" i="1" dirty="0">
                <a:solidFill>
                  <a:schemeClr val="tx1">
                    <a:alpha val="50000"/>
                  </a:schemeClr>
                </a:solidFill>
              </a:rPr>
              <a:t>£21.99</a:t>
            </a:r>
          </a:p>
          <a:p>
            <a:r>
              <a:rPr lang="en-GB" sz="1200" dirty="0">
                <a:solidFill>
                  <a:schemeClr val="tx1">
                    <a:alpha val="50000"/>
                  </a:schemeClr>
                </a:solidFill>
              </a:rPr>
              <a:t> Seller Rating:</a:t>
            </a:r>
          </a:p>
        </p:txBody>
      </p:sp>
      <p:pic>
        <p:nvPicPr>
          <p:cNvPr id="43"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1925" y="4385569"/>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733" y="4382782"/>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562" y="4382782"/>
            <a:ext cx="143649" cy="14364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228616" y="4705947"/>
            <a:ext cx="2831229" cy="646331"/>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r"/>
            <a:r>
              <a:rPr lang="en-GB" sz="1200" b="1" dirty="0">
                <a:solidFill>
                  <a:schemeClr val="tx1">
                    <a:alpha val="50000"/>
                  </a:schemeClr>
                </a:solidFill>
              </a:rPr>
              <a:t>Nike Helium Trainers (Newly Bought)</a:t>
            </a:r>
          </a:p>
          <a:p>
            <a:pPr algn="r"/>
            <a:r>
              <a:rPr lang="en-GB" sz="1200" i="1" dirty="0">
                <a:solidFill>
                  <a:schemeClr val="tx1">
                    <a:alpha val="50000"/>
                  </a:schemeClr>
                </a:solidFill>
              </a:rPr>
              <a:t>£51.99</a:t>
            </a:r>
          </a:p>
          <a:p>
            <a:r>
              <a:rPr lang="en-GB" sz="1200" dirty="0">
                <a:solidFill>
                  <a:schemeClr val="tx1">
                    <a:alpha val="50000"/>
                  </a:schemeClr>
                </a:solidFill>
              </a:rPr>
              <a:t> Seller Rating:</a:t>
            </a:r>
          </a:p>
        </p:txBody>
      </p:sp>
      <p:pic>
        <p:nvPicPr>
          <p:cNvPr id="47"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1925" y="5134313"/>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733" y="5131526"/>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562" y="5131526"/>
            <a:ext cx="143649" cy="14364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247775" y="5454691"/>
            <a:ext cx="2812070" cy="646331"/>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r"/>
            <a:r>
              <a:rPr lang="en-GB" sz="1200" b="1" dirty="0">
                <a:solidFill>
                  <a:schemeClr val="tx1">
                    <a:alpha val="50000"/>
                  </a:schemeClr>
                </a:solidFill>
              </a:rPr>
              <a:t>Swivel Chair (7200 RPM, 1-Year of use)</a:t>
            </a:r>
          </a:p>
          <a:p>
            <a:pPr algn="r"/>
            <a:r>
              <a:rPr lang="en-GB" sz="1200" i="1" dirty="0">
                <a:solidFill>
                  <a:schemeClr val="tx1">
                    <a:alpha val="50000"/>
                  </a:schemeClr>
                </a:solidFill>
              </a:rPr>
              <a:t>£17.99</a:t>
            </a:r>
          </a:p>
          <a:p>
            <a:r>
              <a:rPr lang="en-GB" sz="1200" dirty="0">
                <a:solidFill>
                  <a:schemeClr val="tx1">
                    <a:alpha val="50000"/>
                  </a:schemeClr>
                </a:solidFill>
              </a:rPr>
              <a:t> Seller Rating:</a:t>
            </a:r>
          </a:p>
        </p:txBody>
      </p:sp>
      <p:pic>
        <p:nvPicPr>
          <p:cNvPr id="51"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1925" y="5883057"/>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733" y="5880270"/>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562" y="5880270"/>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6391" y="3638110"/>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592" y="5131526"/>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1421" y="5131526"/>
            <a:ext cx="143649" cy="14364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msi motherboard"/>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9000"/>
                    </a14:imgEffect>
                  </a14:imgLayer>
                </a14:imgProps>
              </a:ext>
              <a:ext uri="{28A0092B-C50C-407E-A947-70E740481C1C}">
                <a14:useLocalDpi xmlns:a14="http://schemas.microsoft.com/office/drawing/2010/main" val="0"/>
              </a:ext>
            </a:extLst>
          </a:blip>
          <a:srcRect/>
          <a:stretch>
            <a:fillRect/>
          </a:stretch>
        </p:blipFill>
        <p:spPr bwMode="auto">
          <a:xfrm>
            <a:off x="527653" y="1687819"/>
            <a:ext cx="728597" cy="649884"/>
          </a:xfrm>
          <a:prstGeom prst="rect">
            <a:avLst/>
          </a:prstGeom>
          <a:noFill/>
          <a:effectLst>
            <a:outerShdw blurRad="50800" dist="38100" dir="5400000" algn="t" rotWithShape="0">
              <a:prstClr val="black">
                <a:alpha val="21000"/>
              </a:prstClr>
            </a:outerShdw>
          </a:effectLst>
          <a:extLst>
            <a:ext uri="{909E8E84-426E-40DD-AFC4-6F175D3DCCD1}">
              <a14:hiddenFill xmlns:a14="http://schemas.microsoft.com/office/drawing/2010/main">
                <a:solidFill>
                  <a:srgbClr val="FFFFFF"/>
                </a:solidFill>
              </a14:hiddenFill>
            </a:ext>
          </a:extLst>
        </p:spPr>
      </p:pic>
      <p:pic>
        <p:nvPicPr>
          <p:cNvPr id="7176" name="Picture 8" descr="Image result for logitech mouse"/>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27653" y="2456693"/>
            <a:ext cx="710543" cy="641590"/>
          </a:xfrm>
          <a:prstGeom prst="rect">
            <a:avLst/>
          </a:prstGeom>
          <a:noFill/>
          <a:effectLst>
            <a:outerShdw blurRad="50800" dist="50800" dir="5400000" algn="ctr" rotWithShape="0">
              <a:srgbClr val="000000">
                <a:alpha val="21000"/>
              </a:srgbClr>
            </a:outerShdw>
          </a:effectLst>
          <a:extLst>
            <a:ext uri="{909E8E84-426E-40DD-AFC4-6F175D3DCCD1}">
              <a14:hiddenFill xmlns:a14="http://schemas.microsoft.com/office/drawing/2010/main">
                <a:solidFill>
                  <a:srgbClr val="FFFFFF"/>
                </a:solidFill>
              </a14:hiddenFill>
            </a:ext>
          </a:extLst>
        </p:spPr>
      </p:pic>
      <p:pic>
        <p:nvPicPr>
          <p:cNvPr id="7178" name="Picture 10" descr="Image result for samsung s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25000"/>
                    </a14:imgEffect>
                  </a14:imgLayer>
                </a14:imgProps>
              </a:ext>
              <a:ext uri="{28A0092B-C50C-407E-A947-70E740481C1C}">
                <a14:useLocalDpi xmlns:a14="http://schemas.microsoft.com/office/drawing/2010/main" val="0"/>
              </a:ext>
            </a:extLst>
          </a:blip>
          <a:srcRect l="26886" t="13007" r="25473" b="15880"/>
          <a:stretch/>
        </p:blipFill>
        <p:spPr bwMode="auto">
          <a:xfrm>
            <a:off x="527653" y="3212533"/>
            <a:ext cx="700963" cy="642258"/>
          </a:xfrm>
          <a:prstGeom prst="rect">
            <a:avLst/>
          </a:prstGeom>
          <a:noFill/>
          <a:effectLst>
            <a:outerShdw blurRad="50800" dist="50800" dir="5400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7180" name="Picture 12" descr="Image result for sql book"/>
          <p:cNvPicPr>
            <a:picLocks noChangeAspect="1" noChangeArrowheads="1"/>
          </p:cNvPicPr>
          <p:nvPr/>
        </p:nvPicPr>
        <p:blipFill rotWithShape="1">
          <a:blip r:embed="rId15">
            <a:extLst>
              <a:ext uri="{BEBA8EAE-BF5A-486C-A8C5-ECC9F3942E4B}">
                <a14:imgProps xmlns:a14="http://schemas.microsoft.com/office/drawing/2010/main">
                  <a14:imgLayer r:embed="rId16">
                    <a14:imgEffect>
                      <a14:brightnessContrast bright="-30000"/>
                    </a14:imgEffect>
                  </a14:imgLayer>
                </a14:imgProps>
              </a:ext>
              <a:ext uri="{28A0092B-C50C-407E-A947-70E740481C1C}">
                <a14:useLocalDpi xmlns:a14="http://schemas.microsoft.com/office/drawing/2010/main" val="0"/>
              </a:ext>
            </a:extLst>
          </a:blip>
          <a:srcRect b="22490"/>
          <a:stretch/>
        </p:blipFill>
        <p:spPr bwMode="auto">
          <a:xfrm>
            <a:off x="527653" y="3957204"/>
            <a:ext cx="700963" cy="646330"/>
          </a:xfrm>
          <a:prstGeom prst="rect">
            <a:avLst/>
          </a:prstGeom>
          <a:noFill/>
          <a:effectLst>
            <a:outerShdw blurRad="50800" dist="50800" dir="5400000" algn="ctr"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7188" name="Picture 20" descr="Image result for nike shoes"/>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527653" y="4727677"/>
            <a:ext cx="700963" cy="624601"/>
          </a:xfrm>
          <a:prstGeom prst="rect">
            <a:avLst/>
          </a:prstGeom>
          <a:noFill/>
          <a:effectLst>
            <a:outerShdw blurRad="50800" dist="50800" dir="5400000" algn="ctr" rotWithShape="0">
              <a:srgbClr val="000000">
                <a:alpha val="14000"/>
              </a:srgbClr>
            </a:outerShdw>
          </a:effectLst>
          <a:extLst>
            <a:ext uri="{909E8E84-426E-40DD-AFC4-6F175D3DCCD1}">
              <a14:hiddenFill xmlns:a14="http://schemas.microsoft.com/office/drawing/2010/main">
                <a:solidFill>
                  <a:srgbClr val="FFFFFF"/>
                </a:solidFill>
              </a14:hiddenFill>
            </a:ext>
          </a:extLst>
        </p:spPr>
      </p:pic>
      <p:pic>
        <p:nvPicPr>
          <p:cNvPr id="7192" name="Picture 24" descr="Image result for swivel chai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27653" y="5436317"/>
            <a:ext cx="700963" cy="664706"/>
          </a:xfrm>
          <a:prstGeom prst="rect">
            <a:avLst/>
          </a:prstGeom>
          <a:noFill/>
          <a:effectLst>
            <a:outerShdw blurRad="50800" dist="50800" dir="5400000" algn="ctr" rotWithShape="0">
              <a:srgbClr val="000000">
                <a:alpha val="2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67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3697" y="631527"/>
            <a:ext cx="3735728" cy="5641951"/>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43697" y="649690"/>
            <a:ext cx="3735728" cy="498301"/>
          </a:xfrm>
          <a:prstGeom prst="rect">
            <a:avLst/>
          </a:prstGeom>
          <a:solidFill>
            <a:srgbClr val="00335B"/>
          </a:solidFill>
          <a:ln>
            <a:noFill/>
          </a:ln>
          <a:effectLst>
            <a:outerShdw blurRad="190500" dir="5400000" sx="102000" sy="102000" rotWithShape="0">
              <a:srgbClr val="10101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857755" y="672651"/>
            <a:ext cx="6207642" cy="304798"/>
          </a:xfrm>
        </p:spPr>
        <p:txBody>
          <a:bodyPr>
            <a:normAutofit fontScale="90000"/>
          </a:bodyPr>
          <a:lstStyle/>
          <a:p>
            <a:r>
              <a:rPr lang="en-GB" dirty="0"/>
              <a:t>BRUNEL APP - THE ITEM SCREEN</a:t>
            </a:r>
          </a:p>
        </p:txBody>
      </p:sp>
      <p:sp>
        <p:nvSpPr>
          <p:cNvPr id="12" name="TextBox 11"/>
          <p:cNvSpPr txBox="1"/>
          <p:nvPr/>
        </p:nvSpPr>
        <p:spPr>
          <a:xfrm>
            <a:off x="4669184" y="1171825"/>
            <a:ext cx="6584783" cy="5570756"/>
          </a:xfrm>
          <a:prstGeom prst="rect">
            <a:avLst/>
          </a:prstGeom>
          <a:noFill/>
        </p:spPr>
        <p:txBody>
          <a:bodyPr wrap="square" rtlCol="0">
            <a:spAutoFit/>
          </a:bodyPr>
          <a:lstStyle/>
          <a:p>
            <a:pPr marL="285750" indent="-285750">
              <a:buFontTx/>
              <a:buChar char="-"/>
            </a:pPr>
            <a:r>
              <a:rPr lang="en-GB" sz="2000" dirty="0"/>
              <a:t>Swipe to view images. Tap to enlarge image.</a:t>
            </a:r>
          </a:p>
          <a:p>
            <a:pPr marL="285750" indent="-285750">
              <a:buFontTx/>
              <a:buChar char="-"/>
            </a:pPr>
            <a:endParaRPr lang="en-GB" sz="2000" dirty="0"/>
          </a:p>
          <a:p>
            <a:pPr marL="285750" indent="-285750">
              <a:buFontTx/>
              <a:buChar char="-"/>
            </a:pPr>
            <a:r>
              <a:rPr lang="en-GB" sz="2000" dirty="0"/>
              <a:t>Buttons for going back to result list, or for sending messages, while being clear to see.</a:t>
            </a:r>
          </a:p>
          <a:p>
            <a:pPr marL="285750" indent="-285750">
              <a:buFontTx/>
              <a:buChar char="-"/>
            </a:pPr>
            <a:endParaRPr lang="en-GB" sz="2000" dirty="0"/>
          </a:p>
          <a:p>
            <a:pPr marL="285750" indent="-285750">
              <a:buFontTx/>
              <a:buChar char="-"/>
            </a:pPr>
            <a:r>
              <a:rPr lang="en-GB" sz="2000" dirty="0"/>
              <a:t>Item info includes vendor details, item description, collection details and price, as well as the option to look at reviews.</a:t>
            </a:r>
          </a:p>
          <a:p>
            <a:pPr marL="285750" indent="-285750">
              <a:buFontTx/>
              <a:buChar char="-"/>
            </a:pPr>
            <a:endParaRPr lang="en-GB" sz="2000" dirty="0"/>
          </a:p>
          <a:p>
            <a:pPr marL="285750" indent="-285750">
              <a:buFontTx/>
              <a:buChar char="-"/>
            </a:pPr>
            <a:r>
              <a:rPr lang="en-GB" sz="2000" dirty="0"/>
              <a:t>Can send vendor private messages which involve fixed phrases such as: ‘I would like to’ ‘reduce the price’ ‘deal’ to avoid profanity and illegal vending.</a:t>
            </a:r>
          </a:p>
          <a:p>
            <a:pPr marL="285750" indent="-285750">
              <a:buFontTx/>
              <a:buChar char="-"/>
            </a:pPr>
            <a:endParaRPr lang="en-GB" sz="2000" dirty="0"/>
          </a:p>
          <a:p>
            <a:pPr marL="285750" indent="-285750">
              <a:buFontTx/>
              <a:buChar char="-"/>
            </a:pPr>
            <a:r>
              <a:rPr lang="en-GB" sz="2000" dirty="0"/>
              <a:t>Customer reviews on the vendor.</a:t>
            </a:r>
          </a:p>
          <a:p>
            <a:pPr marL="285750" indent="-285750">
              <a:buFontTx/>
              <a:buChar char="-"/>
            </a:pPr>
            <a:endParaRPr lang="en-GB" sz="2000" dirty="0"/>
          </a:p>
          <a:p>
            <a:pPr marL="285750" indent="-285750">
              <a:buFontTx/>
              <a:buChar char="-"/>
            </a:pPr>
            <a:r>
              <a:rPr lang="en-GB" sz="2000" dirty="0"/>
              <a:t>Can send purchase notification which means a deal has been agreed with.</a:t>
            </a:r>
          </a:p>
          <a:p>
            <a:pPr marL="285750" indent="-285750">
              <a:buFontTx/>
              <a:buChar char="-"/>
            </a:pPr>
            <a:endParaRPr lang="en-GB" sz="1600" dirty="0"/>
          </a:p>
        </p:txBody>
      </p:sp>
      <p:pic>
        <p:nvPicPr>
          <p:cNvPr id="2056"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3781179" y="713419"/>
            <a:ext cx="278666" cy="31497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3454941" y="761788"/>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32435" y="787345"/>
            <a:ext cx="241051" cy="24105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26767" y="1200420"/>
            <a:ext cx="2833078"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dirty="0">
                <a:solidFill>
                  <a:schemeClr val="tx1">
                    <a:alpha val="50000"/>
                  </a:schemeClr>
                </a:solidFill>
              </a:rPr>
              <a:t>Nespresso Coffee (Used, 1-Year Old)</a:t>
            </a:r>
          </a:p>
        </p:txBody>
      </p:sp>
      <p:sp>
        <p:nvSpPr>
          <p:cNvPr id="23" name="TextBox 22"/>
          <p:cNvSpPr txBox="1"/>
          <p:nvPr/>
        </p:nvSpPr>
        <p:spPr>
          <a:xfrm>
            <a:off x="532435" y="2935148"/>
            <a:ext cx="3517074" cy="1938992"/>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marL="171450" indent="-171450">
              <a:buFontTx/>
              <a:buChar char="-"/>
            </a:pPr>
            <a:r>
              <a:rPr lang="en-GB" sz="1200" dirty="0">
                <a:solidFill>
                  <a:schemeClr val="tx1">
                    <a:alpha val="50000"/>
                  </a:schemeClr>
                </a:solidFill>
              </a:rPr>
              <a:t>Pre-owned coffee machine. </a:t>
            </a:r>
          </a:p>
          <a:p>
            <a:pPr marL="171450" indent="-171450">
              <a:buFontTx/>
              <a:buChar char="-"/>
            </a:pPr>
            <a:r>
              <a:rPr lang="en-GB" sz="1200" dirty="0">
                <a:solidFill>
                  <a:schemeClr val="tx1">
                    <a:alpha val="50000"/>
                  </a:schemeClr>
                </a:solidFill>
              </a:rPr>
              <a:t>Fully functional, missing hot water and coffee beans</a:t>
            </a:r>
          </a:p>
          <a:p>
            <a:pPr marL="171450" indent="-171450">
              <a:buFontTx/>
              <a:buChar char="-"/>
            </a:pPr>
            <a:r>
              <a:rPr lang="en-GB" sz="1200" dirty="0">
                <a:solidFill>
                  <a:schemeClr val="tx1">
                    <a:alpha val="50000"/>
                  </a:schemeClr>
                </a:solidFill>
              </a:rPr>
              <a:t>Negotiable price, pm me for details.</a:t>
            </a:r>
          </a:p>
          <a:p>
            <a:pPr marL="171450" indent="-171450">
              <a:buFontTx/>
              <a:buChar char="-"/>
            </a:pPr>
            <a:endParaRPr lang="en-GB" sz="1200" b="1" dirty="0">
              <a:solidFill>
                <a:schemeClr val="tx1">
                  <a:alpha val="50000"/>
                </a:schemeClr>
              </a:solidFill>
            </a:endParaRPr>
          </a:p>
          <a:p>
            <a:r>
              <a:rPr lang="en-GB" sz="1200" i="1" strike="sngStrike" dirty="0">
                <a:solidFill>
                  <a:schemeClr val="tx1">
                    <a:alpha val="50000"/>
                  </a:schemeClr>
                </a:solidFill>
              </a:rPr>
              <a:t>Was: £58.22</a:t>
            </a:r>
          </a:p>
          <a:p>
            <a:r>
              <a:rPr lang="en-GB" sz="1200" i="1" dirty="0">
                <a:solidFill>
                  <a:schemeClr val="tx1">
                    <a:alpha val="50000"/>
                  </a:schemeClr>
                </a:solidFill>
              </a:rPr>
              <a:t>Now: £57.99</a:t>
            </a:r>
          </a:p>
          <a:p>
            <a:r>
              <a:rPr lang="en-GB" sz="1200" i="1" dirty="0">
                <a:solidFill>
                  <a:schemeClr val="tx1">
                    <a:alpha val="50000"/>
                  </a:schemeClr>
                </a:solidFill>
              </a:rPr>
              <a:t>You save: £0.23</a:t>
            </a:r>
          </a:p>
          <a:p>
            <a:r>
              <a:rPr lang="en-GB" sz="1200" dirty="0">
                <a:solidFill>
                  <a:schemeClr val="tx1">
                    <a:alpha val="50000"/>
                  </a:schemeClr>
                </a:solidFill>
              </a:rPr>
              <a:t> </a:t>
            </a:r>
          </a:p>
          <a:p>
            <a:r>
              <a:rPr lang="en-GB" sz="1200" dirty="0">
                <a:solidFill>
                  <a:schemeClr val="tx1">
                    <a:alpha val="50000"/>
                  </a:schemeClr>
                </a:solidFill>
              </a:rPr>
              <a:t>Seller Rating (Past week): </a:t>
            </a:r>
          </a:p>
        </p:txBody>
      </p:sp>
      <p:pic>
        <p:nvPicPr>
          <p:cNvPr id="30"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6030" y="4667208"/>
            <a:ext cx="141535" cy="14153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www.delonghi.com/Global/Products/Images/Coffee-Makers/Nespresso-System/Pixie-En125splus/769995235.png"/>
          <p:cNvPicPr>
            <a:picLocks noChangeAspect="1" noChangeArrowheads="1"/>
          </p:cNvPicPr>
          <p:nvPr/>
        </p:nvPicPr>
        <p:blipFill rotWithShape="1">
          <a:blip r:embed="rId9">
            <a:extLst>
              <a:ext uri="{28A0092B-C50C-407E-A947-70E740481C1C}">
                <a14:useLocalDpi xmlns:a14="http://schemas.microsoft.com/office/drawing/2010/main" val="0"/>
              </a:ext>
            </a:extLst>
          </a:blip>
          <a:srcRect l="30281" r="19465"/>
          <a:stretch/>
        </p:blipFill>
        <p:spPr bwMode="auto">
          <a:xfrm>
            <a:off x="443697" y="1583226"/>
            <a:ext cx="857091" cy="12791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nespress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4744" y="1583226"/>
            <a:ext cx="1453552" cy="12791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nespresso machine for sa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2252" y="1583226"/>
            <a:ext cx="966843" cy="12881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nespresso machine for sale"/>
          <p:cNvPicPr>
            <a:picLocks noChangeAspect="1" noChangeArrowheads="1"/>
          </p:cNvPicPr>
          <p:nvPr/>
        </p:nvPicPr>
        <p:blipFill rotWithShape="1">
          <a:blip r:embed="rId11">
            <a:extLst>
              <a:ext uri="{28A0092B-C50C-407E-A947-70E740481C1C}">
                <a14:useLocalDpi xmlns:a14="http://schemas.microsoft.com/office/drawing/2010/main" val="0"/>
              </a:ext>
            </a:extLst>
          </a:blip>
          <a:srcRect r="78404"/>
          <a:stretch/>
        </p:blipFill>
        <p:spPr bwMode="auto">
          <a:xfrm>
            <a:off x="3970625" y="1583226"/>
            <a:ext cx="208802" cy="128819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0142" y="4667207"/>
            <a:ext cx="141535" cy="14153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www.iconsdb.com/icons/preview/dark-gray/star-xx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254" y="4667206"/>
            <a:ext cx="141535" cy="14153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532435" y="4960301"/>
            <a:ext cx="3517074" cy="83099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200" dirty="0">
                <a:solidFill>
                  <a:schemeClr val="tx1">
                    <a:alpha val="50000"/>
                  </a:schemeClr>
                </a:solidFill>
              </a:rPr>
              <a:t>Collection Details:                     Time remaining (2 days)</a:t>
            </a:r>
          </a:p>
          <a:p>
            <a:r>
              <a:rPr lang="en-GB" sz="1200" b="1" dirty="0">
                <a:solidFill>
                  <a:schemeClr val="tx1">
                    <a:alpha val="50000"/>
                  </a:schemeClr>
                </a:solidFill>
              </a:rPr>
              <a:t>Building: HALB 223 </a:t>
            </a:r>
          </a:p>
          <a:p>
            <a:r>
              <a:rPr lang="en-GB" sz="1200" b="1" dirty="0">
                <a:solidFill>
                  <a:schemeClr val="tx1">
                    <a:alpha val="50000"/>
                  </a:schemeClr>
                </a:solidFill>
              </a:rPr>
              <a:t>Time: 2:30PM</a:t>
            </a:r>
          </a:p>
          <a:p>
            <a:r>
              <a:rPr lang="en-GB" sz="1200" b="1" dirty="0">
                <a:solidFill>
                  <a:schemeClr val="tx1">
                    <a:alpha val="50000"/>
                  </a:schemeClr>
                </a:solidFill>
              </a:rPr>
              <a:t>Date: 10.2.17</a:t>
            </a:r>
            <a:endParaRPr lang="en-GB" sz="1200" dirty="0">
              <a:solidFill>
                <a:schemeClr val="tx1">
                  <a:alpha val="50000"/>
                </a:schemeClr>
              </a:solidFill>
            </a:endParaRPr>
          </a:p>
        </p:txBody>
      </p:sp>
      <p:sp>
        <p:nvSpPr>
          <p:cNvPr id="62" name="Rectangle: Rounded Corners 61"/>
          <p:cNvSpPr/>
          <p:nvPr/>
        </p:nvSpPr>
        <p:spPr>
          <a:xfrm>
            <a:off x="1833978" y="5441728"/>
            <a:ext cx="2136648" cy="229868"/>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Send purchase notification</a:t>
            </a:r>
          </a:p>
        </p:txBody>
      </p:sp>
      <p:sp>
        <p:nvSpPr>
          <p:cNvPr id="64" name="Rectangle: Rounded Corners 63"/>
          <p:cNvSpPr/>
          <p:nvPr/>
        </p:nvSpPr>
        <p:spPr>
          <a:xfrm>
            <a:off x="532435" y="5917453"/>
            <a:ext cx="3517074" cy="235569"/>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lt1">
                    <a:alpha val="50000"/>
                  </a:schemeClr>
                </a:solidFill>
              </a:rPr>
              <a:t>Customer Reviews On Student 1111111…</a:t>
            </a:r>
          </a:p>
        </p:txBody>
      </p:sp>
      <p:sp>
        <p:nvSpPr>
          <p:cNvPr id="65" name="Rectangle: Rounded Corners 64"/>
          <p:cNvSpPr/>
          <p:nvPr/>
        </p:nvSpPr>
        <p:spPr>
          <a:xfrm>
            <a:off x="2651774" y="4196446"/>
            <a:ext cx="1271237" cy="250668"/>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Send Message</a:t>
            </a:r>
          </a:p>
        </p:txBody>
      </p:sp>
      <p:sp>
        <p:nvSpPr>
          <p:cNvPr id="66" name="Rectangle: Rounded Corners 65"/>
          <p:cNvSpPr/>
          <p:nvPr/>
        </p:nvSpPr>
        <p:spPr>
          <a:xfrm>
            <a:off x="531601" y="1200421"/>
            <a:ext cx="607263" cy="296644"/>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Back</a:t>
            </a:r>
          </a:p>
        </p:txBody>
      </p:sp>
    </p:spTree>
    <p:extLst>
      <p:ext uri="{BB962C8B-B14F-4D97-AF65-F5344CB8AC3E}">
        <p14:creationId xmlns:p14="http://schemas.microsoft.com/office/powerpoint/2010/main" val="355017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3697" y="631527"/>
            <a:ext cx="3735728" cy="5641951"/>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43697" y="649690"/>
            <a:ext cx="3735728" cy="498301"/>
          </a:xfrm>
          <a:prstGeom prst="rect">
            <a:avLst/>
          </a:prstGeom>
          <a:solidFill>
            <a:srgbClr val="00335B"/>
          </a:solidFill>
          <a:ln>
            <a:noFill/>
          </a:ln>
          <a:effectLst>
            <a:outerShdw blurRad="190500" dir="5400000" sx="102000" sy="102000" rotWithShape="0">
              <a:srgbClr val="10101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857755" y="672651"/>
            <a:ext cx="6740078" cy="304798"/>
          </a:xfrm>
        </p:spPr>
        <p:txBody>
          <a:bodyPr>
            <a:normAutofit fontScale="90000"/>
          </a:bodyPr>
          <a:lstStyle/>
          <a:p>
            <a:r>
              <a:rPr lang="en-GB" dirty="0"/>
              <a:t>BRUNEL APP - THE Message SCREEN</a:t>
            </a:r>
          </a:p>
        </p:txBody>
      </p:sp>
      <p:sp>
        <p:nvSpPr>
          <p:cNvPr id="12" name="TextBox 11"/>
          <p:cNvSpPr txBox="1"/>
          <p:nvPr/>
        </p:nvSpPr>
        <p:spPr>
          <a:xfrm>
            <a:off x="4702227" y="1973425"/>
            <a:ext cx="6584783" cy="3416320"/>
          </a:xfrm>
          <a:prstGeom prst="rect">
            <a:avLst/>
          </a:prstGeom>
          <a:noFill/>
        </p:spPr>
        <p:txBody>
          <a:bodyPr wrap="square" rtlCol="0">
            <a:spAutoFit/>
          </a:bodyPr>
          <a:lstStyle/>
          <a:p>
            <a:pPr marL="285750" indent="-285750">
              <a:buFontTx/>
              <a:buChar char="-"/>
            </a:pPr>
            <a:r>
              <a:rPr lang="en-GB" sz="2000" dirty="0"/>
              <a:t>Only select messages can be used on the messaging screen. This can avoid profanity and can keep conversations strictly to price/location negotiating.</a:t>
            </a:r>
          </a:p>
          <a:p>
            <a:endParaRPr lang="en-GB" sz="2000" dirty="0"/>
          </a:p>
          <a:p>
            <a:pPr marL="285750" indent="-285750">
              <a:buFontTx/>
              <a:buChar char="-"/>
            </a:pPr>
            <a:r>
              <a:rPr lang="en-GB" sz="2000" dirty="0"/>
              <a:t>Conversations are stored on chat server for future reference and printability.</a:t>
            </a:r>
          </a:p>
          <a:p>
            <a:pPr marL="285750" indent="-285750">
              <a:buFontTx/>
              <a:buChar char="-"/>
            </a:pPr>
            <a:endParaRPr lang="en-GB" sz="2000" dirty="0"/>
          </a:p>
          <a:p>
            <a:pPr marL="285750" indent="-285750">
              <a:buFontTx/>
              <a:buChar char="-"/>
            </a:pPr>
            <a:r>
              <a:rPr lang="en-GB" sz="2000" dirty="0"/>
              <a:t>Student number speaking to is displayed on the top</a:t>
            </a:r>
          </a:p>
          <a:p>
            <a:pPr marL="285750" indent="-285750">
              <a:buFontTx/>
              <a:buChar char="-"/>
            </a:pPr>
            <a:endParaRPr lang="en-GB" sz="1600" dirty="0"/>
          </a:p>
          <a:p>
            <a:pPr marL="285750" indent="-285750">
              <a:buFontTx/>
              <a:buChar char="-"/>
            </a:pPr>
            <a:r>
              <a:rPr lang="en-GB" sz="2000" dirty="0"/>
              <a:t>This enables convenient conversation to occur to ensure both sides of the transaction are satisfied.</a:t>
            </a:r>
          </a:p>
        </p:txBody>
      </p:sp>
      <p:pic>
        <p:nvPicPr>
          <p:cNvPr id="2056"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3781179" y="713419"/>
            <a:ext cx="278666" cy="31497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3454941" y="761788"/>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32435" y="787345"/>
            <a:ext cx="241051" cy="24105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26767" y="1200420"/>
            <a:ext cx="2833078"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r>
              <a:rPr lang="en-GB" sz="1400" dirty="0">
                <a:solidFill>
                  <a:schemeClr val="tx1">
                    <a:alpha val="50000"/>
                  </a:schemeClr>
                </a:solidFill>
              </a:rPr>
              <a:t>Speaking To Student: 1234567</a:t>
            </a:r>
          </a:p>
        </p:txBody>
      </p:sp>
      <p:sp>
        <p:nvSpPr>
          <p:cNvPr id="61" name="TextBox 60"/>
          <p:cNvSpPr txBox="1"/>
          <p:nvPr/>
        </p:nvSpPr>
        <p:spPr>
          <a:xfrm>
            <a:off x="542771" y="3946672"/>
            <a:ext cx="3517074" cy="2246769"/>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ctr"/>
            <a:r>
              <a:rPr lang="en-GB" sz="1400" b="1" dirty="0">
                <a:solidFill>
                  <a:schemeClr val="tx1">
                    <a:alpha val="50000"/>
                  </a:schemeClr>
                </a:solidFill>
              </a:rPr>
              <a:t>Your message:</a:t>
            </a:r>
          </a:p>
          <a:p>
            <a:r>
              <a:rPr lang="en-GB" sz="1400" dirty="0">
                <a:solidFill>
                  <a:schemeClr val="tx1">
                    <a:alpha val="50000"/>
                  </a:schemeClr>
                </a:solidFill>
              </a:rPr>
              <a:t>Let’s meet up + By </a:t>
            </a:r>
          </a:p>
          <a:p>
            <a:endParaRPr lang="en-GB" sz="1400" dirty="0">
              <a:solidFill>
                <a:schemeClr val="tx1">
                  <a:alpha val="50000"/>
                </a:schemeClr>
              </a:solidFill>
            </a:endParaRPr>
          </a:p>
          <a:p>
            <a:endParaRPr lang="en-GB" sz="1400" dirty="0">
              <a:solidFill>
                <a:schemeClr val="tx1">
                  <a:alpha val="50000"/>
                </a:schemeClr>
              </a:solidFill>
            </a:endParaRPr>
          </a:p>
          <a:p>
            <a:endParaRPr lang="en-GB" sz="1400" dirty="0">
              <a:solidFill>
                <a:schemeClr val="tx1">
                  <a:alpha val="50000"/>
                </a:schemeClr>
              </a:solidFill>
            </a:endParaRPr>
          </a:p>
          <a:p>
            <a:endParaRPr lang="en-GB" sz="1400" dirty="0">
              <a:solidFill>
                <a:schemeClr val="tx1">
                  <a:alpha val="50000"/>
                </a:schemeClr>
              </a:solidFill>
            </a:endParaRPr>
          </a:p>
          <a:p>
            <a:endParaRPr lang="en-GB" sz="1400" dirty="0">
              <a:solidFill>
                <a:schemeClr val="tx1">
                  <a:alpha val="50000"/>
                </a:schemeClr>
              </a:solidFill>
            </a:endParaRPr>
          </a:p>
          <a:p>
            <a:endParaRPr lang="en-GB" sz="1400" dirty="0">
              <a:solidFill>
                <a:schemeClr val="tx1">
                  <a:alpha val="50000"/>
                </a:schemeClr>
              </a:solidFill>
            </a:endParaRPr>
          </a:p>
          <a:p>
            <a:endParaRPr lang="en-GB" sz="1400" dirty="0">
              <a:solidFill>
                <a:schemeClr val="tx1">
                  <a:alpha val="50000"/>
                </a:schemeClr>
              </a:solidFill>
            </a:endParaRPr>
          </a:p>
          <a:p>
            <a:endParaRPr lang="en-GB" sz="1400" dirty="0">
              <a:solidFill>
                <a:schemeClr val="tx1">
                  <a:alpha val="50000"/>
                </a:schemeClr>
              </a:solidFill>
            </a:endParaRPr>
          </a:p>
        </p:txBody>
      </p:sp>
      <p:sp>
        <p:nvSpPr>
          <p:cNvPr id="62" name="Rectangle: Rounded Corners 61"/>
          <p:cNvSpPr/>
          <p:nvPr/>
        </p:nvSpPr>
        <p:spPr>
          <a:xfrm>
            <a:off x="1633127" y="2405303"/>
            <a:ext cx="2345470" cy="244478"/>
          </a:xfrm>
          <a:prstGeom prst="roundRect">
            <a:avLst/>
          </a:prstGeom>
          <a:solidFill>
            <a:srgbClr val="212121"/>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I would like to raise the price</a:t>
            </a:r>
          </a:p>
        </p:txBody>
      </p:sp>
      <p:sp>
        <p:nvSpPr>
          <p:cNvPr id="65" name="Rectangle: Rounded Corners 64"/>
          <p:cNvSpPr/>
          <p:nvPr/>
        </p:nvSpPr>
        <p:spPr>
          <a:xfrm>
            <a:off x="527898" y="2029742"/>
            <a:ext cx="2060076" cy="247549"/>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I am selling for £34.14</a:t>
            </a:r>
          </a:p>
        </p:txBody>
      </p:sp>
      <p:sp>
        <p:nvSpPr>
          <p:cNvPr id="66" name="Rectangle: Rounded Corners 65"/>
          <p:cNvSpPr/>
          <p:nvPr/>
        </p:nvSpPr>
        <p:spPr>
          <a:xfrm>
            <a:off x="531601" y="1200421"/>
            <a:ext cx="607263" cy="296644"/>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Back</a:t>
            </a:r>
          </a:p>
        </p:txBody>
      </p:sp>
      <p:sp>
        <p:nvSpPr>
          <p:cNvPr id="24" name="Rectangle: Rounded Corners 23"/>
          <p:cNvSpPr/>
          <p:nvPr/>
        </p:nvSpPr>
        <p:spPr>
          <a:xfrm>
            <a:off x="527898" y="2766325"/>
            <a:ext cx="1505543" cy="253837"/>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How much By?</a:t>
            </a:r>
          </a:p>
        </p:txBody>
      </p:sp>
      <p:sp>
        <p:nvSpPr>
          <p:cNvPr id="25" name="TextBox 24"/>
          <p:cNvSpPr txBox="1"/>
          <p:nvPr/>
        </p:nvSpPr>
        <p:spPr>
          <a:xfrm>
            <a:off x="3250337" y="2014628"/>
            <a:ext cx="786829" cy="282671"/>
          </a:xfrm>
          <a:prstGeom prst="rect">
            <a:avLst/>
          </a:prstGeom>
          <a:noFill/>
        </p:spPr>
        <p:txBody>
          <a:bodyPr wrap="square" rtlCol="0">
            <a:spAutoFit/>
          </a:bodyPr>
          <a:lstStyle/>
          <a:p>
            <a:pPr algn="ctr"/>
            <a:r>
              <a:rPr lang="en-GB" sz="1200" i="1" dirty="0">
                <a:solidFill>
                  <a:schemeClr val="tx1">
                    <a:alpha val="50000"/>
                  </a:schemeClr>
                </a:solidFill>
              </a:rPr>
              <a:t>12:12pm</a:t>
            </a:r>
          </a:p>
        </p:txBody>
      </p:sp>
      <p:sp>
        <p:nvSpPr>
          <p:cNvPr id="26" name="TextBox 25"/>
          <p:cNvSpPr txBox="1"/>
          <p:nvPr/>
        </p:nvSpPr>
        <p:spPr>
          <a:xfrm>
            <a:off x="503062" y="2367110"/>
            <a:ext cx="786829" cy="282671"/>
          </a:xfrm>
          <a:prstGeom prst="rect">
            <a:avLst/>
          </a:prstGeom>
          <a:noFill/>
        </p:spPr>
        <p:txBody>
          <a:bodyPr wrap="square" rtlCol="0">
            <a:spAutoFit/>
          </a:bodyPr>
          <a:lstStyle/>
          <a:p>
            <a:pPr algn="ctr"/>
            <a:r>
              <a:rPr lang="en-GB" sz="1200" i="1" dirty="0">
                <a:solidFill>
                  <a:schemeClr val="tx1">
                    <a:alpha val="50000"/>
                  </a:schemeClr>
                </a:solidFill>
              </a:rPr>
              <a:t>12:45pm</a:t>
            </a:r>
          </a:p>
        </p:txBody>
      </p:sp>
      <p:sp>
        <p:nvSpPr>
          <p:cNvPr id="27" name="TextBox 26"/>
          <p:cNvSpPr txBox="1"/>
          <p:nvPr/>
        </p:nvSpPr>
        <p:spPr>
          <a:xfrm>
            <a:off x="3187811" y="2758782"/>
            <a:ext cx="786829" cy="282671"/>
          </a:xfrm>
          <a:prstGeom prst="rect">
            <a:avLst/>
          </a:prstGeom>
          <a:noFill/>
        </p:spPr>
        <p:txBody>
          <a:bodyPr wrap="square" rtlCol="0">
            <a:spAutoFit/>
          </a:bodyPr>
          <a:lstStyle/>
          <a:p>
            <a:pPr algn="ctr"/>
            <a:r>
              <a:rPr lang="en-GB" sz="1200" i="1" dirty="0">
                <a:solidFill>
                  <a:schemeClr val="tx1">
                    <a:alpha val="50000"/>
                  </a:schemeClr>
                </a:solidFill>
              </a:rPr>
              <a:t>12:59pm</a:t>
            </a:r>
          </a:p>
        </p:txBody>
      </p:sp>
      <p:sp>
        <p:nvSpPr>
          <p:cNvPr id="28" name="Rectangle: Rounded Corners 27"/>
          <p:cNvSpPr/>
          <p:nvPr/>
        </p:nvSpPr>
        <p:spPr>
          <a:xfrm>
            <a:off x="2697998" y="3150454"/>
            <a:ext cx="1280599" cy="282671"/>
          </a:xfrm>
          <a:prstGeom prst="roundRect">
            <a:avLst/>
          </a:prstGeom>
          <a:solidFill>
            <a:srgbClr val="212121"/>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To £54.99</a:t>
            </a:r>
          </a:p>
        </p:txBody>
      </p:sp>
      <p:sp>
        <p:nvSpPr>
          <p:cNvPr id="29" name="TextBox 28"/>
          <p:cNvSpPr txBox="1"/>
          <p:nvPr/>
        </p:nvSpPr>
        <p:spPr>
          <a:xfrm>
            <a:off x="503061" y="3161048"/>
            <a:ext cx="786829" cy="282671"/>
          </a:xfrm>
          <a:prstGeom prst="rect">
            <a:avLst/>
          </a:prstGeom>
          <a:noFill/>
        </p:spPr>
        <p:txBody>
          <a:bodyPr wrap="square" rtlCol="0">
            <a:spAutoFit/>
          </a:bodyPr>
          <a:lstStyle/>
          <a:p>
            <a:pPr algn="ctr"/>
            <a:r>
              <a:rPr lang="en-GB" sz="1200" i="1" dirty="0">
                <a:solidFill>
                  <a:schemeClr val="tx1">
                    <a:alpha val="50000"/>
                  </a:schemeClr>
                </a:solidFill>
              </a:rPr>
              <a:t>01:19pm</a:t>
            </a:r>
          </a:p>
        </p:txBody>
      </p:sp>
      <p:sp>
        <p:nvSpPr>
          <p:cNvPr id="31" name="Rectangle: Rounded Corners 30"/>
          <p:cNvSpPr/>
          <p:nvPr/>
        </p:nvSpPr>
        <p:spPr>
          <a:xfrm>
            <a:off x="527897" y="3584605"/>
            <a:ext cx="1007833" cy="270649"/>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Deal</a:t>
            </a:r>
          </a:p>
        </p:txBody>
      </p:sp>
      <p:sp>
        <p:nvSpPr>
          <p:cNvPr id="32" name="TextBox 31"/>
          <p:cNvSpPr txBox="1"/>
          <p:nvPr/>
        </p:nvSpPr>
        <p:spPr>
          <a:xfrm>
            <a:off x="3187810" y="3540250"/>
            <a:ext cx="786829" cy="282671"/>
          </a:xfrm>
          <a:prstGeom prst="rect">
            <a:avLst/>
          </a:prstGeom>
          <a:noFill/>
        </p:spPr>
        <p:txBody>
          <a:bodyPr wrap="square" rtlCol="0">
            <a:spAutoFit/>
          </a:bodyPr>
          <a:lstStyle/>
          <a:p>
            <a:pPr algn="ctr"/>
            <a:r>
              <a:rPr lang="en-GB" sz="1200" i="1" dirty="0">
                <a:solidFill>
                  <a:schemeClr val="tx1">
                    <a:alpha val="50000"/>
                  </a:schemeClr>
                </a:solidFill>
              </a:rPr>
              <a:t>01:20pm</a:t>
            </a:r>
          </a:p>
        </p:txBody>
      </p:sp>
      <p:sp>
        <p:nvSpPr>
          <p:cNvPr id="33" name="Rectangle: Rounded Corners 32"/>
          <p:cNvSpPr/>
          <p:nvPr/>
        </p:nvSpPr>
        <p:spPr>
          <a:xfrm>
            <a:off x="634947" y="4509227"/>
            <a:ext cx="641833" cy="272538"/>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Deal</a:t>
            </a:r>
          </a:p>
        </p:txBody>
      </p:sp>
      <p:sp>
        <p:nvSpPr>
          <p:cNvPr id="35" name="Rectangle: Rounded Corners 34"/>
          <p:cNvSpPr/>
          <p:nvPr/>
        </p:nvSpPr>
        <p:spPr>
          <a:xfrm>
            <a:off x="1375854" y="4518577"/>
            <a:ext cx="1505543" cy="253837"/>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How much by?</a:t>
            </a:r>
          </a:p>
        </p:txBody>
      </p:sp>
      <p:sp>
        <p:nvSpPr>
          <p:cNvPr id="36" name="Rectangle: Rounded Corners 35"/>
          <p:cNvSpPr/>
          <p:nvPr/>
        </p:nvSpPr>
        <p:spPr>
          <a:xfrm>
            <a:off x="2980471" y="4518577"/>
            <a:ext cx="989645" cy="222033"/>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No thanks</a:t>
            </a:r>
          </a:p>
        </p:txBody>
      </p:sp>
      <p:sp>
        <p:nvSpPr>
          <p:cNvPr id="37" name="Rectangle: Rounded Corners 36"/>
          <p:cNvSpPr/>
          <p:nvPr/>
        </p:nvSpPr>
        <p:spPr>
          <a:xfrm>
            <a:off x="623083" y="4912889"/>
            <a:ext cx="1278014" cy="253837"/>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Let’s meet up</a:t>
            </a:r>
          </a:p>
        </p:txBody>
      </p:sp>
      <p:sp>
        <p:nvSpPr>
          <p:cNvPr id="38" name="Rectangle: Rounded Corners 37"/>
          <p:cNvSpPr/>
          <p:nvPr/>
        </p:nvSpPr>
        <p:spPr>
          <a:xfrm>
            <a:off x="2020331" y="4921906"/>
            <a:ext cx="653698" cy="253837"/>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Today</a:t>
            </a:r>
          </a:p>
        </p:txBody>
      </p:sp>
      <p:sp>
        <p:nvSpPr>
          <p:cNvPr id="39" name="Rectangle: Rounded Corners 38"/>
          <p:cNvSpPr/>
          <p:nvPr/>
        </p:nvSpPr>
        <p:spPr>
          <a:xfrm>
            <a:off x="2805862" y="4921906"/>
            <a:ext cx="1164254" cy="270289"/>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Tomorrow</a:t>
            </a:r>
          </a:p>
        </p:txBody>
      </p:sp>
      <p:sp>
        <p:nvSpPr>
          <p:cNvPr id="40" name="Rectangle: Rounded Corners 39"/>
          <p:cNvSpPr/>
          <p:nvPr/>
        </p:nvSpPr>
        <p:spPr>
          <a:xfrm>
            <a:off x="634947" y="5306210"/>
            <a:ext cx="2345524" cy="284362"/>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I would like to raise the price</a:t>
            </a:r>
          </a:p>
        </p:txBody>
      </p:sp>
      <p:sp>
        <p:nvSpPr>
          <p:cNvPr id="41" name="Rectangle: Rounded Corners 40"/>
          <p:cNvSpPr/>
          <p:nvPr/>
        </p:nvSpPr>
        <p:spPr>
          <a:xfrm>
            <a:off x="652960" y="5738631"/>
            <a:ext cx="1476782" cy="284362"/>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Select Location…</a:t>
            </a:r>
          </a:p>
        </p:txBody>
      </p:sp>
      <p:sp>
        <p:nvSpPr>
          <p:cNvPr id="42" name="Rectangle: Rounded Corners 41"/>
          <p:cNvSpPr/>
          <p:nvPr/>
        </p:nvSpPr>
        <p:spPr>
          <a:xfrm>
            <a:off x="3072647" y="5307293"/>
            <a:ext cx="423828" cy="266473"/>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By</a:t>
            </a:r>
          </a:p>
        </p:txBody>
      </p:sp>
      <p:sp>
        <p:nvSpPr>
          <p:cNvPr id="43" name="Rectangle: Rounded Corners 42"/>
          <p:cNvSpPr/>
          <p:nvPr/>
        </p:nvSpPr>
        <p:spPr>
          <a:xfrm>
            <a:off x="2239931" y="5738631"/>
            <a:ext cx="1730184" cy="284362"/>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Numerical Value…</a:t>
            </a:r>
          </a:p>
        </p:txBody>
      </p:sp>
      <p:sp>
        <p:nvSpPr>
          <p:cNvPr id="44" name="Rectangle: Rounded Corners 43"/>
          <p:cNvSpPr/>
          <p:nvPr/>
        </p:nvSpPr>
        <p:spPr>
          <a:xfrm>
            <a:off x="3588652" y="5301710"/>
            <a:ext cx="381464" cy="266473"/>
          </a:xfrm>
          <a:prstGeom prst="roundRect">
            <a:avLst/>
          </a:prstGeom>
          <a:solidFill>
            <a:srgbClr val="00335B"/>
          </a:solidFill>
          <a:ln>
            <a:noFill/>
          </a:ln>
          <a:effectLst>
            <a:outerShdw blurRad="50800" dist="50800" dir="5400000" algn="ctr" rotWithShape="0">
              <a:srgbClr val="10101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lt1">
                    <a:alpha val="50000"/>
                  </a:schemeClr>
                </a:solidFill>
              </a:rPr>
              <a:t>At</a:t>
            </a:r>
          </a:p>
        </p:txBody>
      </p:sp>
      <p:sp>
        <p:nvSpPr>
          <p:cNvPr id="45" name="TextBox 44"/>
          <p:cNvSpPr txBox="1"/>
          <p:nvPr/>
        </p:nvSpPr>
        <p:spPr>
          <a:xfrm>
            <a:off x="542771" y="1606842"/>
            <a:ext cx="3517074" cy="307777"/>
          </a:xfrm>
          <a:prstGeom prst="rect">
            <a:avLst/>
          </a:prstGeom>
          <a:solidFill>
            <a:schemeClr val="tx1"/>
          </a:solidFill>
          <a:ln>
            <a:noFill/>
          </a:ln>
          <a:effectLst>
            <a:outerShdw blurRad="152400" dist="38100" dir="5400000" sx="108000" sy="108000" rotWithShape="0">
              <a:prstClr val="black">
                <a:alpha val="15000"/>
              </a:prstClr>
            </a:outerShdw>
          </a:effectLst>
        </p:spPr>
        <p:txBody>
          <a:bodyPr wrap="square" rtlCol="0">
            <a:spAutoFit/>
          </a:bodyPr>
          <a:lstStyle/>
          <a:p>
            <a:pPr algn="ctr"/>
            <a:r>
              <a:rPr lang="en-GB" sz="1400" dirty="0">
                <a:solidFill>
                  <a:schemeClr val="tx1">
                    <a:alpha val="50000"/>
                  </a:schemeClr>
                </a:solidFill>
              </a:rPr>
              <a:t>Click here to print this conversation…</a:t>
            </a:r>
          </a:p>
        </p:txBody>
      </p:sp>
      <p:sp>
        <p:nvSpPr>
          <p:cNvPr id="3" name="Rectangle: Rounded Corners 2"/>
          <p:cNvSpPr/>
          <p:nvPr/>
        </p:nvSpPr>
        <p:spPr>
          <a:xfrm>
            <a:off x="4061996" y="2029742"/>
            <a:ext cx="46299" cy="1793179"/>
          </a:xfrm>
          <a:prstGeom prst="round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p:cNvSpPr/>
          <p:nvPr/>
        </p:nvSpPr>
        <p:spPr>
          <a:xfrm flipH="1">
            <a:off x="4057396" y="2135733"/>
            <a:ext cx="49689" cy="475072"/>
          </a:xfrm>
          <a:prstGeom prst="roundRect">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156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304799"/>
          </a:xfrm>
        </p:spPr>
        <p:txBody>
          <a:bodyPr>
            <a:normAutofit fontScale="90000"/>
          </a:bodyPr>
          <a:lstStyle/>
          <a:p>
            <a:r>
              <a:rPr lang="en-GB" dirty="0"/>
              <a:t>Analysing Shopping app designs – Amazon IOS</a:t>
            </a:r>
          </a:p>
        </p:txBody>
      </p:sp>
      <p:pic>
        <p:nvPicPr>
          <p:cNvPr id="4" name="Picture 3"/>
          <p:cNvPicPr>
            <a:picLocks noChangeAspect="1"/>
          </p:cNvPicPr>
          <p:nvPr/>
        </p:nvPicPr>
        <p:blipFill>
          <a:blip r:embed="rId2"/>
          <a:stretch>
            <a:fillRect/>
          </a:stretch>
        </p:blipFill>
        <p:spPr>
          <a:xfrm>
            <a:off x="2685077" y="2686756"/>
            <a:ext cx="6678293" cy="3747355"/>
          </a:xfrm>
          <a:prstGeom prst="rect">
            <a:avLst/>
          </a:prstGeom>
        </p:spPr>
      </p:pic>
      <p:sp>
        <p:nvSpPr>
          <p:cNvPr id="5" name="TextBox 4"/>
          <p:cNvSpPr txBox="1"/>
          <p:nvPr/>
        </p:nvSpPr>
        <p:spPr>
          <a:xfrm>
            <a:off x="349957" y="2280195"/>
            <a:ext cx="1885244" cy="4278094"/>
          </a:xfrm>
          <a:prstGeom prst="rect">
            <a:avLst/>
          </a:prstGeom>
          <a:noFill/>
        </p:spPr>
        <p:txBody>
          <a:bodyPr wrap="square" rtlCol="0">
            <a:spAutoFit/>
          </a:bodyPr>
          <a:lstStyle/>
          <a:p>
            <a:r>
              <a:rPr lang="en-GB" sz="1600" dirty="0"/>
              <a:t>Home Screen:</a:t>
            </a:r>
          </a:p>
          <a:p>
            <a:pPr marL="285750" indent="-285750">
              <a:buFontTx/>
              <a:buChar char="-"/>
            </a:pPr>
            <a:r>
              <a:rPr lang="en-GB" sz="1600" dirty="0"/>
              <a:t>Immediately provides links to more popular products.</a:t>
            </a:r>
          </a:p>
          <a:p>
            <a:pPr marL="285750" indent="-285750">
              <a:buFontTx/>
              <a:buChar char="-"/>
            </a:pPr>
            <a:r>
              <a:rPr lang="en-GB" sz="1600" dirty="0"/>
              <a:t>Provides only several buttons to navigate the app for the sake of simplicity. </a:t>
            </a:r>
          </a:p>
          <a:p>
            <a:pPr marL="285750" indent="-285750">
              <a:buFontTx/>
              <a:buChar char="-"/>
            </a:pPr>
            <a:r>
              <a:rPr lang="en-GB" sz="1600" dirty="0"/>
              <a:t>Images overwhelm the text when the intent of the page is to get user to ‘start’ shopping.</a:t>
            </a:r>
          </a:p>
        </p:txBody>
      </p:sp>
      <p:sp>
        <p:nvSpPr>
          <p:cNvPr id="6" name="TextBox 5"/>
          <p:cNvSpPr txBox="1"/>
          <p:nvPr/>
        </p:nvSpPr>
        <p:spPr>
          <a:xfrm>
            <a:off x="9874604" y="2033973"/>
            <a:ext cx="1885244" cy="4770537"/>
          </a:xfrm>
          <a:prstGeom prst="rect">
            <a:avLst/>
          </a:prstGeom>
          <a:noFill/>
        </p:spPr>
        <p:txBody>
          <a:bodyPr wrap="square" rtlCol="0">
            <a:spAutoFit/>
          </a:bodyPr>
          <a:lstStyle/>
          <a:p>
            <a:r>
              <a:rPr lang="en-GB" sz="1600" dirty="0"/>
              <a:t>Item Info Screen:</a:t>
            </a:r>
          </a:p>
          <a:p>
            <a:pPr marL="285750" indent="-285750">
              <a:buFontTx/>
              <a:buChar char="-"/>
            </a:pPr>
            <a:r>
              <a:rPr lang="en-GB" sz="1600" dirty="0"/>
              <a:t>Enlarged photo of the image. Photo of image is standardized to have white background in order to be more attractive.</a:t>
            </a:r>
          </a:p>
          <a:p>
            <a:pPr marL="285750" indent="-285750">
              <a:buFontTx/>
              <a:buChar char="-"/>
            </a:pPr>
            <a:r>
              <a:rPr lang="en-GB" sz="1600" dirty="0"/>
              <a:t>Text overwhelms images, where text involves details about the product.</a:t>
            </a:r>
          </a:p>
          <a:p>
            <a:pPr marL="285750" indent="-285750">
              <a:buFontTx/>
              <a:buChar char="-"/>
            </a:pPr>
            <a:r>
              <a:rPr lang="en-GB" sz="1600" dirty="0"/>
              <a:t>More important features go at the top and in larger font. E.g. Price.</a:t>
            </a:r>
          </a:p>
        </p:txBody>
      </p:sp>
      <p:sp>
        <p:nvSpPr>
          <p:cNvPr id="7" name="TextBox 6"/>
          <p:cNvSpPr txBox="1"/>
          <p:nvPr/>
        </p:nvSpPr>
        <p:spPr>
          <a:xfrm>
            <a:off x="2483556" y="1230328"/>
            <a:ext cx="6879813" cy="1323439"/>
          </a:xfrm>
          <a:prstGeom prst="rect">
            <a:avLst/>
          </a:prstGeom>
          <a:noFill/>
        </p:spPr>
        <p:txBody>
          <a:bodyPr wrap="square" rtlCol="0">
            <a:spAutoFit/>
          </a:bodyPr>
          <a:lstStyle/>
          <a:p>
            <a:r>
              <a:rPr lang="en-GB" sz="1600" dirty="0"/>
              <a:t>Search Screen:</a:t>
            </a:r>
          </a:p>
          <a:p>
            <a:pPr marL="285750" indent="-285750">
              <a:buFontTx/>
              <a:buChar char="-"/>
            </a:pPr>
            <a:r>
              <a:rPr lang="en-GB" sz="1600" dirty="0"/>
              <a:t>A list of available items related to the user’s search which is shown at the top.</a:t>
            </a:r>
          </a:p>
          <a:p>
            <a:pPr marL="285750" indent="-285750">
              <a:buFontTx/>
              <a:buChar char="-"/>
            </a:pPr>
            <a:r>
              <a:rPr lang="en-GB" sz="1600" dirty="0"/>
              <a:t>Pictures remain small to fit as many items as possible.</a:t>
            </a:r>
          </a:p>
          <a:p>
            <a:pPr marL="285750" indent="-285750">
              <a:buFontTx/>
              <a:buChar char="-"/>
            </a:pPr>
            <a:r>
              <a:rPr lang="en-GB" sz="1600" dirty="0"/>
              <a:t>Only name and price, as well as review are shown as details which is what the user usually looks at first hand before clicking on the product.</a:t>
            </a:r>
          </a:p>
        </p:txBody>
      </p:sp>
    </p:spTree>
    <p:extLst>
      <p:ext uri="{BB962C8B-B14F-4D97-AF65-F5344CB8AC3E}">
        <p14:creationId xmlns:p14="http://schemas.microsoft.com/office/powerpoint/2010/main" val="5262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304799"/>
          </a:xfrm>
        </p:spPr>
        <p:txBody>
          <a:bodyPr>
            <a:normAutofit fontScale="90000"/>
          </a:bodyPr>
          <a:lstStyle/>
          <a:p>
            <a:r>
              <a:rPr lang="en-GB" dirty="0"/>
              <a:t>Analysing SHOPPING app designs – EBAY Android</a:t>
            </a:r>
          </a:p>
        </p:txBody>
      </p:sp>
      <p:sp>
        <p:nvSpPr>
          <p:cNvPr id="5" name="TextBox 4"/>
          <p:cNvSpPr txBox="1"/>
          <p:nvPr/>
        </p:nvSpPr>
        <p:spPr>
          <a:xfrm>
            <a:off x="342695" y="1892047"/>
            <a:ext cx="1885244" cy="4770537"/>
          </a:xfrm>
          <a:prstGeom prst="rect">
            <a:avLst/>
          </a:prstGeom>
          <a:noFill/>
        </p:spPr>
        <p:txBody>
          <a:bodyPr wrap="square" rtlCol="0">
            <a:spAutoFit/>
          </a:bodyPr>
          <a:lstStyle/>
          <a:p>
            <a:r>
              <a:rPr lang="en-GB" sz="1600" dirty="0"/>
              <a:t>Home Screen:</a:t>
            </a:r>
          </a:p>
          <a:p>
            <a:pPr marL="285750" indent="-285750">
              <a:buFontTx/>
              <a:buChar char="-"/>
            </a:pPr>
            <a:r>
              <a:rPr lang="en-GB" sz="1600" dirty="0"/>
              <a:t>More colourful interface to make sense of the UI much more easily.</a:t>
            </a:r>
          </a:p>
          <a:p>
            <a:pPr marL="285750" indent="-285750">
              <a:buFontTx/>
              <a:buChar char="-"/>
            </a:pPr>
            <a:r>
              <a:rPr lang="en-GB" sz="1600" dirty="0"/>
              <a:t>Features which user may need to access upon opening the app overwhelm most of the screen. E.g. Messages, reminders and ‘my </a:t>
            </a:r>
            <a:r>
              <a:rPr lang="en-GB" sz="1600" dirty="0" err="1"/>
              <a:t>ebay</a:t>
            </a:r>
            <a:r>
              <a:rPr lang="en-GB" sz="1600" dirty="0"/>
              <a:t>’ which is presumably their account details.</a:t>
            </a:r>
          </a:p>
          <a:p>
            <a:pPr marL="285750" indent="-285750">
              <a:buFontTx/>
              <a:buChar char="-"/>
            </a:pPr>
            <a:endParaRPr lang="en-GB" sz="1600" dirty="0"/>
          </a:p>
        </p:txBody>
      </p:sp>
      <p:sp>
        <p:nvSpPr>
          <p:cNvPr id="6" name="TextBox 5"/>
          <p:cNvSpPr txBox="1"/>
          <p:nvPr/>
        </p:nvSpPr>
        <p:spPr>
          <a:xfrm>
            <a:off x="9826278" y="1645826"/>
            <a:ext cx="1885244" cy="5016758"/>
          </a:xfrm>
          <a:prstGeom prst="rect">
            <a:avLst/>
          </a:prstGeom>
          <a:noFill/>
        </p:spPr>
        <p:txBody>
          <a:bodyPr wrap="square" rtlCol="0">
            <a:spAutoFit/>
          </a:bodyPr>
          <a:lstStyle/>
          <a:p>
            <a:r>
              <a:rPr lang="en-GB" sz="1600" dirty="0"/>
              <a:t>Item Info Screen</a:t>
            </a:r>
          </a:p>
          <a:p>
            <a:pPr marL="285750" indent="-285750">
              <a:buFontTx/>
              <a:buChar char="-"/>
            </a:pPr>
            <a:r>
              <a:rPr lang="en-GB" sz="1600" dirty="0"/>
              <a:t>Enlarged photo of the image. Photo of image is not standardized to have white background. Entirely up to vendor.</a:t>
            </a:r>
          </a:p>
          <a:p>
            <a:pPr marL="285750" indent="-285750">
              <a:buFontTx/>
              <a:buChar char="-"/>
            </a:pPr>
            <a:r>
              <a:rPr lang="en-GB" sz="1600" dirty="0"/>
              <a:t>Text overwhelms images, where text involves details about the product.</a:t>
            </a:r>
          </a:p>
          <a:p>
            <a:pPr marL="285750" indent="-285750">
              <a:buFontTx/>
              <a:buChar char="-"/>
            </a:pPr>
            <a:r>
              <a:rPr lang="en-GB" sz="1600" dirty="0"/>
              <a:t>Multiple images of product shown in a ‘swipeable’ layout.</a:t>
            </a:r>
          </a:p>
        </p:txBody>
      </p:sp>
      <p:sp>
        <p:nvSpPr>
          <p:cNvPr id="7" name="TextBox 6"/>
          <p:cNvSpPr txBox="1"/>
          <p:nvPr/>
        </p:nvSpPr>
        <p:spPr>
          <a:xfrm>
            <a:off x="2587202" y="1132852"/>
            <a:ext cx="6879813" cy="1323439"/>
          </a:xfrm>
          <a:prstGeom prst="rect">
            <a:avLst/>
          </a:prstGeom>
          <a:noFill/>
        </p:spPr>
        <p:txBody>
          <a:bodyPr wrap="square" rtlCol="0">
            <a:spAutoFit/>
          </a:bodyPr>
          <a:lstStyle/>
          <a:p>
            <a:r>
              <a:rPr lang="en-GB" sz="1600" dirty="0"/>
              <a:t>Search Screen:</a:t>
            </a:r>
          </a:p>
          <a:p>
            <a:pPr marL="285750" indent="-285750">
              <a:buFontTx/>
              <a:buChar char="-"/>
            </a:pPr>
            <a:r>
              <a:rPr lang="en-GB" sz="1600" dirty="0"/>
              <a:t>A list of available items based on the user’s search.</a:t>
            </a:r>
          </a:p>
          <a:p>
            <a:pPr marL="285750" indent="-285750">
              <a:buFontTx/>
              <a:buChar char="-"/>
            </a:pPr>
            <a:r>
              <a:rPr lang="en-GB" sz="1600" dirty="0"/>
              <a:t>Search bar is directly on the screen to make re-searching easier.</a:t>
            </a:r>
          </a:p>
          <a:p>
            <a:pPr marL="285750" indent="-285750">
              <a:buFontTx/>
              <a:buChar char="-"/>
            </a:pPr>
            <a:r>
              <a:rPr lang="en-GB" sz="1600" dirty="0"/>
              <a:t>Similar to the amazon app, text overwhelms the images but item details are much more structured compared to the amazon app (Less cluttered)</a:t>
            </a:r>
          </a:p>
        </p:txBody>
      </p:sp>
      <p:pic>
        <p:nvPicPr>
          <p:cNvPr id="3" name="Picture 2"/>
          <p:cNvPicPr>
            <a:picLocks noChangeAspect="1"/>
          </p:cNvPicPr>
          <p:nvPr/>
        </p:nvPicPr>
        <p:blipFill>
          <a:blip r:embed="rId2"/>
          <a:stretch>
            <a:fillRect/>
          </a:stretch>
        </p:blipFill>
        <p:spPr>
          <a:xfrm>
            <a:off x="2479118" y="2674743"/>
            <a:ext cx="2077184" cy="3692771"/>
          </a:xfrm>
          <a:prstGeom prst="rect">
            <a:avLst/>
          </a:prstGeom>
        </p:spPr>
      </p:pic>
      <p:pic>
        <p:nvPicPr>
          <p:cNvPr id="1026" name="Picture 2" descr="http://cdn.mobilerated.com/scripts/image.php?x=0&amp;y=0&amp;id=4443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481" y="2674743"/>
            <a:ext cx="2215662" cy="369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3778" r="55185"/>
          <a:stretch/>
        </p:blipFill>
        <p:spPr>
          <a:xfrm>
            <a:off x="7320995" y="2674743"/>
            <a:ext cx="2042374" cy="3732678"/>
          </a:xfrm>
          <a:prstGeom prst="rect">
            <a:avLst/>
          </a:prstGeom>
        </p:spPr>
      </p:pic>
    </p:spTree>
    <p:extLst>
      <p:ext uri="{BB962C8B-B14F-4D97-AF65-F5344CB8AC3E}">
        <p14:creationId xmlns:p14="http://schemas.microsoft.com/office/powerpoint/2010/main" val="2370185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304799"/>
          </a:xfrm>
        </p:spPr>
        <p:txBody>
          <a:bodyPr>
            <a:normAutofit fontScale="90000"/>
          </a:bodyPr>
          <a:lstStyle/>
          <a:p>
            <a:r>
              <a:rPr lang="en-GB" dirty="0"/>
              <a:t>Analysing other app designs – Reddit Android</a:t>
            </a:r>
          </a:p>
        </p:txBody>
      </p:sp>
      <p:sp>
        <p:nvSpPr>
          <p:cNvPr id="5" name="TextBox 4"/>
          <p:cNvSpPr txBox="1"/>
          <p:nvPr/>
        </p:nvSpPr>
        <p:spPr>
          <a:xfrm>
            <a:off x="208119" y="1892047"/>
            <a:ext cx="1885244" cy="4770537"/>
          </a:xfrm>
          <a:prstGeom prst="rect">
            <a:avLst/>
          </a:prstGeom>
          <a:noFill/>
        </p:spPr>
        <p:txBody>
          <a:bodyPr wrap="square" rtlCol="0">
            <a:spAutoFit/>
          </a:bodyPr>
          <a:lstStyle/>
          <a:p>
            <a:r>
              <a:rPr lang="en-GB" sz="1600" dirty="0"/>
              <a:t>Home Screen:</a:t>
            </a:r>
          </a:p>
          <a:p>
            <a:pPr marL="285750" indent="-285750">
              <a:buFontTx/>
              <a:buChar char="-"/>
            </a:pPr>
            <a:r>
              <a:rPr lang="en-GB" sz="1600" dirty="0"/>
              <a:t>Clean interface to suit the taste of certain users.</a:t>
            </a:r>
          </a:p>
          <a:p>
            <a:pPr marL="285750" indent="-285750">
              <a:buFontTx/>
              <a:buChar char="-"/>
            </a:pPr>
            <a:r>
              <a:rPr lang="en-GB" sz="1600" dirty="0"/>
              <a:t>Images overwhelm the text. However the effect of this on the user largely depends on the quality of the images posted.</a:t>
            </a:r>
          </a:p>
          <a:p>
            <a:pPr marL="285750" indent="-285750">
              <a:buFontTx/>
              <a:buChar char="-"/>
            </a:pPr>
            <a:r>
              <a:rPr lang="en-GB" sz="1600" dirty="0"/>
              <a:t>Clear to user what they need to do to navigate the app, i.e. swipe and tap.</a:t>
            </a:r>
          </a:p>
          <a:p>
            <a:pPr marL="285750" indent="-285750">
              <a:buFontTx/>
              <a:buChar char="-"/>
            </a:pPr>
            <a:endParaRPr lang="en-GB" sz="1600" dirty="0"/>
          </a:p>
        </p:txBody>
      </p:sp>
      <p:sp>
        <p:nvSpPr>
          <p:cNvPr id="7" name="TextBox 6"/>
          <p:cNvSpPr txBox="1"/>
          <p:nvPr/>
        </p:nvSpPr>
        <p:spPr>
          <a:xfrm>
            <a:off x="3677180" y="1188973"/>
            <a:ext cx="6879813" cy="1569660"/>
          </a:xfrm>
          <a:prstGeom prst="rect">
            <a:avLst/>
          </a:prstGeom>
          <a:noFill/>
        </p:spPr>
        <p:txBody>
          <a:bodyPr wrap="square" rtlCol="0">
            <a:spAutoFit/>
          </a:bodyPr>
          <a:lstStyle/>
          <a:p>
            <a:r>
              <a:rPr lang="en-GB" sz="1600" dirty="0"/>
              <a:t>Comments Screen:</a:t>
            </a:r>
          </a:p>
          <a:p>
            <a:pPr marL="285750" indent="-285750">
              <a:buFontTx/>
              <a:buChar char="-"/>
            </a:pPr>
            <a:r>
              <a:rPr lang="en-GB" sz="1600" dirty="0"/>
              <a:t>Text complements the visual style of the app.</a:t>
            </a:r>
          </a:p>
          <a:p>
            <a:pPr marL="285750" indent="-285750">
              <a:buFontTx/>
              <a:buChar char="-"/>
            </a:pPr>
            <a:r>
              <a:rPr lang="en-GB" sz="1600" dirty="0"/>
              <a:t>More important information at the top of the app.</a:t>
            </a:r>
          </a:p>
          <a:p>
            <a:pPr marL="285750" indent="-285750">
              <a:buFontTx/>
              <a:buChar char="-"/>
            </a:pPr>
            <a:r>
              <a:rPr lang="en-GB" sz="1600" dirty="0"/>
              <a:t>There are certain buttons which ‘hover’ while the user swipes. Allows easy access to the button, and prevents the need to swipe back to the top of the page to access it.</a:t>
            </a:r>
          </a:p>
        </p:txBody>
      </p:sp>
      <p:pic>
        <p:nvPicPr>
          <p:cNvPr id="4" name="Picture 3"/>
          <p:cNvPicPr>
            <a:picLocks noChangeAspect="1"/>
          </p:cNvPicPr>
          <p:nvPr/>
        </p:nvPicPr>
        <p:blipFill rotWithShape="1">
          <a:blip r:embed="rId2"/>
          <a:srcRect t="16899" b="-1"/>
          <a:stretch/>
        </p:blipFill>
        <p:spPr>
          <a:xfrm>
            <a:off x="3258290" y="3033207"/>
            <a:ext cx="7298703" cy="3629377"/>
          </a:xfrm>
          <a:prstGeom prst="rect">
            <a:avLst/>
          </a:prstGeom>
        </p:spPr>
      </p:pic>
    </p:spTree>
    <p:extLst>
      <p:ext uri="{BB962C8B-B14F-4D97-AF65-F5344CB8AC3E}">
        <p14:creationId xmlns:p14="http://schemas.microsoft.com/office/powerpoint/2010/main" val="420622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5" cy="304798"/>
          </a:xfrm>
        </p:spPr>
        <p:txBody>
          <a:bodyPr>
            <a:normAutofit fontScale="90000"/>
          </a:bodyPr>
          <a:lstStyle/>
          <a:p>
            <a:r>
              <a:rPr lang="en-GB" dirty="0"/>
              <a:t>Analysing other app designs – STACK EXCHANGE andr</a:t>
            </a:r>
          </a:p>
        </p:txBody>
      </p:sp>
      <p:sp>
        <p:nvSpPr>
          <p:cNvPr id="5" name="TextBox 4"/>
          <p:cNvSpPr txBox="1"/>
          <p:nvPr/>
        </p:nvSpPr>
        <p:spPr>
          <a:xfrm>
            <a:off x="332297" y="1625601"/>
            <a:ext cx="2117392" cy="4770537"/>
          </a:xfrm>
          <a:prstGeom prst="rect">
            <a:avLst/>
          </a:prstGeom>
          <a:noFill/>
        </p:spPr>
        <p:txBody>
          <a:bodyPr wrap="square" rtlCol="0">
            <a:spAutoFit/>
          </a:bodyPr>
          <a:lstStyle/>
          <a:p>
            <a:r>
              <a:rPr lang="en-GB" sz="1600" dirty="0"/>
              <a:t>Home Screen:</a:t>
            </a:r>
          </a:p>
          <a:p>
            <a:pPr marL="285750" indent="-285750">
              <a:buFontTx/>
              <a:buChar char="-"/>
            </a:pPr>
            <a:r>
              <a:rPr lang="en-GB" sz="1600" dirty="0"/>
              <a:t>Clean interface, where text is more present than the images.</a:t>
            </a:r>
          </a:p>
          <a:p>
            <a:pPr marL="285750" indent="-285750">
              <a:buFontTx/>
              <a:buChar char="-"/>
            </a:pPr>
            <a:r>
              <a:rPr lang="en-GB" sz="1600" dirty="0"/>
              <a:t>However, manages to keep the interface neat and tidy.</a:t>
            </a:r>
          </a:p>
          <a:p>
            <a:pPr marL="285750" indent="-285750">
              <a:buFontTx/>
              <a:buChar char="-"/>
            </a:pPr>
            <a:r>
              <a:rPr lang="en-GB" sz="1600" dirty="0"/>
              <a:t>Images are provided only by the app and not by the user.</a:t>
            </a:r>
          </a:p>
          <a:p>
            <a:pPr marL="285750" indent="-285750">
              <a:buFontTx/>
              <a:buChar char="-"/>
            </a:pPr>
            <a:r>
              <a:rPr lang="en-GB" sz="1600" dirty="0"/>
              <a:t>Tags items on the list with ‘hot’ or ‘Event’ in order to make discerning items easier.</a:t>
            </a:r>
          </a:p>
          <a:p>
            <a:pPr marL="285750" indent="-285750">
              <a:buFontTx/>
              <a:buChar char="-"/>
            </a:pPr>
            <a:endParaRPr lang="en-GB" sz="1600" dirty="0"/>
          </a:p>
        </p:txBody>
      </p:sp>
      <p:pic>
        <p:nvPicPr>
          <p:cNvPr id="3" name="Picture 2"/>
          <p:cNvPicPr>
            <a:picLocks noChangeAspect="1"/>
          </p:cNvPicPr>
          <p:nvPr/>
        </p:nvPicPr>
        <p:blipFill>
          <a:blip r:embed="rId2"/>
          <a:stretch>
            <a:fillRect/>
          </a:stretch>
        </p:blipFill>
        <p:spPr>
          <a:xfrm>
            <a:off x="5826903" y="1734002"/>
            <a:ext cx="5969986" cy="4770537"/>
          </a:xfrm>
          <a:prstGeom prst="rect">
            <a:avLst/>
          </a:prstGeom>
        </p:spPr>
      </p:pic>
      <p:sp>
        <p:nvSpPr>
          <p:cNvPr id="8" name="TextBox 7"/>
          <p:cNvSpPr txBox="1"/>
          <p:nvPr/>
        </p:nvSpPr>
        <p:spPr>
          <a:xfrm>
            <a:off x="3017510" y="1840089"/>
            <a:ext cx="2039911" cy="4278094"/>
          </a:xfrm>
          <a:prstGeom prst="rect">
            <a:avLst/>
          </a:prstGeom>
          <a:noFill/>
        </p:spPr>
        <p:txBody>
          <a:bodyPr wrap="square" rtlCol="0">
            <a:spAutoFit/>
          </a:bodyPr>
          <a:lstStyle/>
          <a:p>
            <a:pPr marL="285750" indent="-285750">
              <a:buFontTx/>
              <a:buChar char="-"/>
            </a:pPr>
            <a:r>
              <a:rPr lang="en-GB" sz="1600" dirty="0"/>
              <a:t>Action bar displays the section the user is in. I.e. ‘Stack Exchange – Feed’, It could also be ‘Stack Overflow – Feed’.</a:t>
            </a:r>
          </a:p>
          <a:p>
            <a:pPr marL="285750" indent="-285750">
              <a:buFontTx/>
              <a:buChar char="-"/>
            </a:pPr>
            <a:r>
              <a:rPr lang="en-GB" sz="1600" dirty="0"/>
              <a:t>Only buttons which are going to be accessed the most by the user are present in the action bar. Other less used features are placed in the drop-down menu.</a:t>
            </a:r>
          </a:p>
          <a:p>
            <a:pPr marL="285750" indent="-285750">
              <a:buFontTx/>
              <a:buChar char="-"/>
            </a:pPr>
            <a:endParaRPr lang="en-GB" sz="1600" dirty="0"/>
          </a:p>
        </p:txBody>
      </p:sp>
    </p:spTree>
    <p:extLst>
      <p:ext uri="{BB962C8B-B14F-4D97-AF65-F5344CB8AC3E}">
        <p14:creationId xmlns:p14="http://schemas.microsoft.com/office/powerpoint/2010/main" val="198394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2"/>
            <a:ext cx="10131425" cy="304798"/>
          </a:xfrm>
        </p:spPr>
        <p:txBody>
          <a:bodyPr>
            <a:normAutofit fontScale="90000"/>
          </a:bodyPr>
          <a:lstStyle/>
          <a:p>
            <a:r>
              <a:rPr lang="en-GB" dirty="0"/>
              <a:t>Summary OF FINDINGS</a:t>
            </a:r>
          </a:p>
        </p:txBody>
      </p:sp>
      <p:sp>
        <p:nvSpPr>
          <p:cNvPr id="6" name="TextBox 5"/>
          <p:cNvSpPr txBox="1"/>
          <p:nvPr/>
        </p:nvSpPr>
        <p:spPr>
          <a:xfrm>
            <a:off x="685801" y="1286772"/>
            <a:ext cx="10614377" cy="4708981"/>
          </a:xfrm>
          <a:prstGeom prst="rect">
            <a:avLst/>
          </a:prstGeom>
          <a:noFill/>
        </p:spPr>
        <p:txBody>
          <a:bodyPr wrap="square" rtlCol="0">
            <a:spAutoFit/>
          </a:bodyPr>
          <a:lstStyle/>
          <a:p>
            <a:pPr marL="285750" indent="-285750">
              <a:buFontTx/>
              <a:buChar char="-"/>
            </a:pPr>
            <a:r>
              <a:rPr lang="en-GB" sz="2000" dirty="0"/>
              <a:t>Most user interface from those apps had some colour, 1-3 shades. Not too much or too little. Which helps discerning some buttons/features, should the interface become too cluttered.</a:t>
            </a:r>
          </a:p>
          <a:p>
            <a:pPr marL="285750" indent="-285750">
              <a:buFontTx/>
              <a:buChar char="-"/>
            </a:pPr>
            <a:endParaRPr lang="en-GB" sz="2000" dirty="0"/>
          </a:p>
          <a:p>
            <a:pPr marL="285750" indent="-285750">
              <a:buFontTx/>
              <a:buChar char="-"/>
            </a:pPr>
            <a:r>
              <a:rPr lang="en-GB" sz="2000" dirty="0"/>
              <a:t>Depending on the functionality of the screen, the most important buttons/features are shown. E.g. For a search result list: The price, image and rating of the product are among the first to show up.</a:t>
            </a:r>
          </a:p>
          <a:p>
            <a:pPr marL="285750" indent="-285750">
              <a:buFontTx/>
              <a:buChar char="-"/>
            </a:pPr>
            <a:endParaRPr lang="en-GB" sz="2000" dirty="0"/>
          </a:p>
          <a:p>
            <a:pPr marL="342900" indent="-342900">
              <a:buFontTx/>
              <a:buChar char="-"/>
            </a:pPr>
            <a:r>
              <a:rPr lang="en-GB" sz="2000" dirty="0"/>
              <a:t>The user interface of an app depends on the end user, and the purpose of the app. As a result there could be an option to change the user interface for the app based on the user.</a:t>
            </a:r>
          </a:p>
          <a:p>
            <a:pPr marL="342900" indent="-342900">
              <a:buFontTx/>
              <a:buChar char="-"/>
            </a:pPr>
            <a:endParaRPr lang="en-GB" sz="2000" dirty="0"/>
          </a:p>
          <a:p>
            <a:pPr marL="342900" indent="-342900">
              <a:buFontTx/>
              <a:buChar char="-"/>
            </a:pPr>
            <a:r>
              <a:rPr lang="en-GB" sz="2000" dirty="0"/>
              <a:t>Action bars hold other functions the user needs, but not at the current moment.</a:t>
            </a:r>
          </a:p>
          <a:p>
            <a:pPr marL="342900" indent="-342900">
              <a:buFontTx/>
              <a:buChar char="-"/>
            </a:pPr>
            <a:endParaRPr lang="en-GB" sz="2000" dirty="0"/>
          </a:p>
          <a:p>
            <a:pPr marL="342900" indent="-342900">
              <a:buFontTx/>
              <a:buChar char="-"/>
            </a:pPr>
            <a:r>
              <a:rPr lang="en-GB" sz="2000" dirty="0"/>
              <a:t>Each screen is designed to only have one function: The selling screen only shows features that may entice the user to purchase an item, e.g. Big pictures, Suggestions </a:t>
            </a:r>
            <a:r>
              <a:rPr lang="en-GB" sz="2000" dirty="0" err="1"/>
              <a:t>etc</a:t>
            </a:r>
            <a:r>
              <a:rPr lang="en-GB" sz="2000" dirty="0"/>
              <a:t>…</a:t>
            </a:r>
          </a:p>
          <a:p>
            <a:pPr marL="285750" indent="-285750">
              <a:buFontTx/>
              <a:buChar char="-"/>
            </a:pPr>
            <a:endParaRPr lang="en-GB" sz="2000" dirty="0"/>
          </a:p>
        </p:txBody>
      </p:sp>
    </p:spTree>
    <p:extLst>
      <p:ext uri="{BB962C8B-B14F-4D97-AF65-F5344CB8AC3E}">
        <p14:creationId xmlns:p14="http://schemas.microsoft.com/office/powerpoint/2010/main" val="2420891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2816" y="679050"/>
            <a:ext cx="7124936" cy="304798"/>
          </a:xfrm>
        </p:spPr>
        <p:txBody>
          <a:bodyPr>
            <a:normAutofit fontScale="90000"/>
          </a:bodyPr>
          <a:lstStyle/>
          <a:p>
            <a:r>
              <a:rPr lang="en-GB" dirty="0"/>
              <a:t>BRUNEL APP - THE LOGIN SCREEN</a:t>
            </a:r>
          </a:p>
        </p:txBody>
      </p:sp>
      <p:sp>
        <p:nvSpPr>
          <p:cNvPr id="3" name="Rectangle 2"/>
          <p:cNvSpPr/>
          <p:nvPr/>
        </p:nvSpPr>
        <p:spPr>
          <a:xfrm>
            <a:off x="393541" y="679050"/>
            <a:ext cx="3877518" cy="5753498"/>
          </a:xfrm>
          <a:prstGeom prst="rect">
            <a:avLst/>
          </a:prstGeom>
          <a:solidFill>
            <a:srgbClr val="003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mnf2016.com/content/img/Brunel_blu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935" y="1847515"/>
            <a:ext cx="2826730" cy="1225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5201" y="3339181"/>
            <a:ext cx="3007869" cy="276999"/>
          </a:xfrm>
          <a:prstGeom prst="rect">
            <a:avLst/>
          </a:prstGeom>
          <a:noFill/>
        </p:spPr>
        <p:txBody>
          <a:bodyPr wrap="square" rtlCol="0">
            <a:spAutoFit/>
          </a:bodyPr>
          <a:lstStyle/>
          <a:p>
            <a:pPr algn="ctr"/>
            <a:r>
              <a:rPr lang="en-GB" sz="1200" dirty="0"/>
              <a:t>Welcome to the student shopping app!</a:t>
            </a:r>
          </a:p>
        </p:txBody>
      </p:sp>
      <p:sp>
        <p:nvSpPr>
          <p:cNvPr id="7" name="TextBox 6"/>
          <p:cNvSpPr txBox="1"/>
          <p:nvPr/>
        </p:nvSpPr>
        <p:spPr>
          <a:xfrm>
            <a:off x="1037609" y="3747834"/>
            <a:ext cx="2623051" cy="276999"/>
          </a:xfrm>
          <a:prstGeom prst="rect">
            <a:avLst/>
          </a:prstGeom>
          <a:solidFill>
            <a:schemeClr val="tx1">
              <a:lumMod val="95000"/>
            </a:schemeClr>
          </a:solidFill>
          <a:ln>
            <a:noFill/>
          </a:ln>
          <a:effectLst>
            <a:outerShdw blurRad="50800" dist="38100" dir="5400000" sx="103000" sy="103000" algn="ctr" rotWithShape="0">
              <a:srgbClr val="101010">
                <a:alpha val="46000"/>
              </a:srgbClr>
            </a:outerShdw>
          </a:effectLst>
        </p:spPr>
        <p:txBody>
          <a:bodyPr wrap="square" rtlCol="0">
            <a:spAutoFit/>
          </a:bodyPr>
          <a:lstStyle/>
          <a:p>
            <a:pPr algn="ctr"/>
            <a:r>
              <a:rPr lang="en-GB" sz="1200" dirty="0" smtClean="0">
                <a:solidFill>
                  <a:schemeClr val="tx1">
                    <a:lumMod val="65000"/>
                  </a:schemeClr>
                </a:solidFill>
              </a:rPr>
              <a:t>Student number or network username</a:t>
            </a:r>
            <a:endParaRPr lang="en-GB" sz="1200" dirty="0">
              <a:solidFill>
                <a:schemeClr val="tx1">
                  <a:lumMod val="65000"/>
                </a:schemeClr>
              </a:solidFill>
            </a:endParaRPr>
          </a:p>
        </p:txBody>
      </p:sp>
      <p:sp>
        <p:nvSpPr>
          <p:cNvPr id="12" name="TextBox 11"/>
          <p:cNvSpPr txBox="1"/>
          <p:nvPr/>
        </p:nvSpPr>
        <p:spPr>
          <a:xfrm>
            <a:off x="4692816" y="1393344"/>
            <a:ext cx="6584783" cy="5262979"/>
          </a:xfrm>
          <a:prstGeom prst="rect">
            <a:avLst/>
          </a:prstGeom>
          <a:noFill/>
        </p:spPr>
        <p:txBody>
          <a:bodyPr wrap="square" rtlCol="0">
            <a:spAutoFit/>
          </a:bodyPr>
          <a:lstStyle/>
          <a:p>
            <a:pPr marL="285750" indent="-285750">
              <a:buFontTx/>
              <a:buChar char="-"/>
            </a:pPr>
            <a:r>
              <a:rPr lang="en-GB" sz="2000" dirty="0"/>
              <a:t>Emphasize a clean interface.</a:t>
            </a:r>
          </a:p>
          <a:p>
            <a:pPr marL="285750" indent="-285750">
              <a:buFontTx/>
              <a:buChar char="-"/>
            </a:pPr>
            <a:endParaRPr lang="en-GB" sz="2000" dirty="0"/>
          </a:p>
          <a:p>
            <a:pPr marL="285750" indent="-285750">
              <a:buFontTx/>
              <a:buChar char="-"/>
            </a:pPr>
            <a:r>
              <a:rPr lang="en-GB" sz="2000" dirty="0"/>
              <a:t>Immediately shows who the app is designed for by using the university logo, giving the user a hint to know what details the app will ask for to log in successfully.</a:t>
            </a:r>
          </a:p>
          <a:p>
            <a:pPr marL="285750" indent="-285750">
              <a:buFontTx/>
              <a:buChar char="-"/>
            </a:pPr>
            <a:endParaRPr lang="en-GB" sz="2000" dirty="0"/>
          </a:p>
          <a:p>
            <a:pPr marL="285750" indent="-285750">
              <a:buFontTx/>
              <a:buChar char="-"/>
            </a:pPr>
            <a:r>
              <a:rPr lang="en-GB" sz="2000" dirty="0"/>
              <a:t>No need for a ‘Sign up button’ since you can’t sign up to the university in that way. Obviously if we’re not using Brunel logins, then we can probably put a ‘sign up’ button. </a:t>
            </a:r>
          </a:p>
          <a:p>
            <a:pPr marL="285750" indent="-285750">
              <a:buFontTx/>
              <a:buChar char="-"/>
            </a:pPr>
            <a:endParaRPr lang="en-GB" sz="2000" dirty="0"/>
          </a:p>
          <a:p>
            <a:pPr marL="285750" indent="-285750">
              <a:buFontTx/>
              <a:buChar char="-"/>
            </a:pPr>
            <a:r>
              <a:rPr lang="en-GB" sz="2000" dirty="0"/>
              <a:t>All features of the app in the centre: Referencing the usability engineering lecture on Gestalt principles. As a result they are assumed by the user to be directly related.</a:t>
            </a:r>
          </a:p>
          <a:p>
            <a:pPr marL="285750" indent="-285750">
              <a:buFontTx/>
              <a:buChar char="-"/>
            </a:pPr>
            <a:endParaRPr lang="en-GB" sz="2000" dirty="0"/>
          </a:p>
          <a:p>
            <a:pPr marL="285750" indent="-285750">
              <a:buFontTx/>
              <a:buChar char="-"/>
            </a:pPr>
            <a:r>
              <a:rPr lang="en-GB" sz="2000" dirty="0"/>
              <a:t>Use only 1-3 colours, and makes it clear what the buttons/textboxes are for.</a:t>
            </a:r>
          </a:p>
          <a:p>
            <a:pPr marL="285750" indent="-285750">
              <a:buFontTx/>
              <a:buChar char="-"/>
            </a:pPr>
            <a:endParaRPr lang="en-GB" sz="1600" dirty="0"/>
          </a:p>
        </p:txBody>
      </p:sp>
      <p:pic>
        <p:nvPicPr>
          <p:cNvPr id="2056" name="Picture 8" descr="Image result for transparent shopping bask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737" y="4506618"/>
            <a:ext cx="413879" cy="3880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037609" y="4105322"/>
            <a:ext cx="2623051" cy="276999"/>
          </a:xfrm>
          <a:prstGeom prst="rect">
            <a:avLst/>
          </a:prstGeom>
          <a:solidFill>
            <a:schemeClr val="tx1">
              <a:lumMod val="95000"/>
            </a:schemeClr>
          </a:solidFill>
          <a:ln>
            <a:noFill/>
          </a:ln>
          <a:effectLst>
            <a:outerShdw blurRad="50800" dist="38100" dir="5400000" sx="103000" sy="103000" algn="ctr" rotWithShape="0">
              <a:srgbClr val="101010">
                <a:alpha val="46000"/>
              </a:srgbClr>
            </a:outerShdw>
          </a:effectLst>
        </p:spPr>
        <p:txBody>
          <a:bodyPr wrap="square" rtlCol="0">
            <a:spAutoFit/>
          </a:bodyPr>
          <a:lstStyle/>
          <a:p>
            <a:pPr algn="ctr"/>
            <a:r>
              <a:rPr lang="en-GB" sz="1200" dirty="0" smtClean="0">
                <a:solidFill>
                  <a:schemeClr val="tx1">
                    <a:lumMod val="65000"/>
                  </a:schemeClr>
                </a:solidFill>
              </a:rPr>
              <a:t>Network Password</a:t>
            </a:r>
            <a:endParaRPr lang="en-GB" sz="1200" dirty="0">
              <a:solidFill>
                <a:schemeClr val="tx1">
                  <a:lumMod val="65000"/>
                </a:schemeClr>
              </a:solidFill>
            </a:endParaRPr>
          </a:p>
        </p:txBody>
      </p:sp>
    </p:spTree>
    <p:extLst>
      <p:ext uri="{BB962C8B-B14F-4D97-AF65-F5344CB8AC3E}">
        <p14:creationId xmlns:p14="http://schemas.microsoft.com/office/powerpoint/2010/main" val="2931652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2800" y="867210"/>
            <a:ext cx="2718486" cy="4110681"/>
          </a:xfrm>
          <a:prstGeom prst="rect">
            <a:avLst/>
          </a:prstGeom>
          <a:solidFill>
            <a:srgbClr val="00335B"/>
          </a:solidFill>
          <a:ln>
            <a:solidFill>
              <a:srgbClr val="003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652800" y="867211"/>
            <a:ext cx="2092158" cy="4110680"/>
          </a:xfrm>
          <a:prstGeom prst="rect">
            <a:avLst/>
          </a:prstGeom>
          <a:solidFill>
            <a:srgbClr val="004A82"/>
          </a:solidFill>
          <a:ln>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2">
                  <a:lumMod val="75000"/>
                </a:schemeClr>
              </a:solidFill>
            </a:endParaRPr>
          </a:p>
        </p:txBody>
      </p:sp>
      <p:cxnSp>
        <p:nvCxnSpPr>
          <p:cNvPr id="8" name="Straight Connector 7"/>
          <p:cNvCxnSpPr/>
          <p:nvPr/>
        </p:nvCxnSpPr>
        <p:spPr>
          <a:xfrm>
            <a:off x="652800" y="1659406"/>
            <a:ext cx="2092158" cy="0"/>
          </a:xfrm>
          <a:prstGeom prst="line">
            <a:avLst/>
          </a:prstGeom>
          <a:ln>
            <a:solidFill>
              <a:srgbClr val="00589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4328" y="1397808"/>
            <a:ext cx="2230703" cy="276999"/>
          </a:xfrm>
          <a:prstGeom prst="rect">
            <a:avLst/>
          </a:prstGeom>
          <a:noFill/>
        </p:spPr>
        <p:txBody>
          <a:bodyPr wrap="square" rtlCol="0">
            <a:spAutoFit/>
          </a:bodyPr>
          <a:lstStyle/>
          <a:p>
            <a:r>
              <a:rPr lang="en-GB" sz="1200" dirty="0" smtClean="0">
                <a:solidFill>
                  <a:schemeClr val="tx2">
                    <a:lumMod val="75000"/>
                  </a:schemeClr>
                </a:solidFill>
              </a:rPr>
              <a:t>1234567@my.brunel.ac.uk</a:t>
            </a:r>
            <a:endParaRPr lang="en-GB" sz="1400" dirty="0">
              <a:solidFill>
                <a:schemeClr val="tx2">
                  <a:lumMod val="75000"/>
                </a:schemeClr>
              </a:solidFill>
            </a:endParaRPr>
          </a:p>
        </p:txBody>
      </p:sp>
      <p:grpSp>
        <p:nvGrpSpPr>
          <p:cNvPr id="67" name="Group 66"/>
          <p:cNvGrpSpPr/>
          <p:nvPr/>
        </p:nvGrpSpPr>
        <p:grpSpPr>
          <a:xfrm>
            <a:off x="740665" y="889386"/>
            <a:ext cx="508000" cy="489528"/>
            <a:chOff x="740665" y="889386"/>
            <a:chExt cx="508000" cy="489528"/>
          </a:xfrm>
        </p:grpSpPr>
        <p:sp>
          <p:nvSpPr>
            <p:cNvPr id="10" name="Oval 9"/>
            <p:cNvSpPr/>
            <p:nvPr/>
          </p:nvSpPr>
          <p:spPr>
            <a:xfrm>
              <a:off x="740665" y="889386"/>
              <a:ext cx="508000" cy="489528"/>
            </a:xfrm>
            <a:prstGeom prst="ellipse">
              <a:avLst/>
            </a:prstGeom>
            <a:solidFill>
              <a:srgbClr val="00589A"/>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920774" y="995183"/>
              <a:ext cx="147782" cy="1032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hord 11"/>
            <p:cNvSpPr/>
            <p:nvPr/>
          </p:nvSpPr>
          <p:spPr>
            <a:xfrm rot="6589898">
              <a:off x="875571" y="1134543"/>
              <a:ext cx="238188" cy="229774"/>
            </a:xfrm>
            <a:prstGeom prst="chord">
              <a:avLst>
                <a:gd name="adj1" fmla="val 2804151"/>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4" name="Straight Connector 13"/>
          <p:cNvCxnSpPr/>
          <p:nvPr/>
        </p:nvCxnSpPr>
        <p:spPr>
          <a:xfrm>
            <a:off x="643564" y="2160817"/>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51642" y="1762601"/>
            <a:ext cx="1320802" cy="307777"/>
          </a:xfrm>
          <a:prstGeom prst="rect">
            <a:avLst/>
          </a:prstGeom>
          <a:noFill/>
        </p:spPr>
        <p:txBody>
          <a:bodyPr wrap="square" rtlCol="0">
            <a:spAutoFit/>
          </a:bodyPr>
          <a:lstStyle/>
          <a:p>
            <a:r>
              <a:rPr lang="en-GB" sz="1400" dirty="0" smtClean="0">
                <a:solidFill>
                  <a:schemeClr val="tx2">
                    <a:lumMod val="75000"/>
                  </a:schemeClr>
                </a:solidFill>
              </a:rPr>
              <a:t>Messages</a:t>
            </a:r>
            <a:endParaRPr lang="en-GB" sz="1400" dirty="0">
              <a:solidFill>
                <a:schemeClr val="tx2">
                  <a:lumMod val="75000"/>
                </a:schemeClr>
              </a:solidFill>
            </a:endParaRPr>
          </a:p>
        </p:txBody>
      </p:sp>
      <p:cxnSp>
        <p:nvCxnSpPr>
          <p:cNvPr id="17" name="Straight Connector 16"/>
          <p:cNvCxnSpPr/>
          <p:nvPr/>
        </p:nvCxnSpPr>
        <p:spPr>
          <a:xfrm>
            <a:off x="643564" y="2656064"/>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19" name="Flowchart: Alternate Process 18"/>
          <p:cNvSpPr/>
          <p:nvPr/>
        </p:nvSpPr>
        <p:spPr>
          <a:xfrm>
            <a:off x="1370233" y="1098422"/>
            <a:ext cx="535709" cy="244764"/>
          </a:xfrm>
          <a:prstGeom prst="flowChartAlternateProcess">
            <a:avLst/>
          </a:prstGeom>
          <a:solidFill>
            <a:srgbClr val="00335B"/>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75000"/>
                  </a:schemeClr>
                </a:solidFill>
              </a:rPr>
              <a:t>B</a:t>
            </a:r>
            <a:r>
              <a:rPr lang="en-GB" sz="1050" dirty="0" smtClean="0">
                <a:solidFill>
                  <a:schemeClr val="tx2">
                    <a:lumMod val="75000"/>
                  </a:schemeClr>
                </a:solidFill>
              </a:rPr>
              <a:t>uyer</a:t>
            </a:r>
            <a:endParaRPr lang="en-GB" sz="1050" dirty="0">
              <a:solidFill>
                <a:schemeClr val="tx2">
                  <a:lumMod val="75000"/>
                </a:schemeClr>
              </a:solidFill>
            </a:endParaRPr>
          </a:p>
        </p:txBody>
      </p:sp>
      <p:sp>
        <p:nvSpPr>
          <p:cNvPr id="20" name="Flowchart: Alternate Process 19"/>
          <p:cNvSpPr/>
          <p:nvPr/>
        </p:nvSpPr>
        <p:spPr>
          <a:xfrm>
            <a:off x="2016031" y="1099293"/>
            <a:ext cx="535709" cy="244764"/>
          </a:xfrm>
          <a:prstGeom prst="flowChartAlternateProcess">
            <a:avLst/>
          </a:prstGeom>
          <a:solidFill>
            <a:srgbClr val="909090">
              <a:alpha val="50000"/>
            </a:srgbClr>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75000"/>
                  </a:schemeClr>
                </a:solidFill>
              </a:rPr>
              <a:t>S</a:t>
            </a:r>
            <a:r>
              <a:rPr lang="en-GB" sz="1050" dirty="0" smtClean="0">
                <a:solidFill>
                  <a:schemeClr val="tx2">
                    <a:lumMod val="75000"/>
                  </a:schemeClr>
                </a:solidFill>
              </a:rPr>
              <a:t>eller</a:t>
            </a:r>
            <a:endParaRPr lang="en-GB" sz="1050" dirty="0">
              <a:solidFill>
                <a:schemeClr val="tx2">
                  <a:lumMod val="75000"/>
                </a:schemeClr>
              </a:solidFill>
            </a:endParaRPr>
          </a:p>
        </p:txBody>
      </p:sp>
      <p:sp>
        <p:nvSpPr>
          <p:cNvPr id="21" name="TextBox 20"/>
          <p:cNvSpPr txBox="1"/>
          <p:nvPr/>
        </p:nvSpPr>
        <p:spPr>
          <a:xfrm>
            <a:off x="1351642" y="2248611"/>
            <a:ext cx="1320802" cy="307777"/>
          </a:xfrm>
          <a:prstGeom prst="rect">
            <a:avLst/>
          </a:prstGeom>
          <a:noFill/>
        </p:spPr>
        <p:txBody>
          <a:bodyPr wrap="square" rtlCol="0">
            <a:spAutoFit/>
          </a:bodyPr>
          <a:lstStyle/>
          <a:p>
            <a:r>
              <a:rPr lang="en-GB" sz="1400" dirty="0" smtClean="0">
                <a:solidFill>
                  <a:schemeClr val="tx2">
                    <a:lumMod val="75000"/>
                  </a:schemeClr>
                </a:solidFill>
              </a:rPr>
              <a:t>My items</a:t>
            </a:r>
            <a:endParaRPr lang="en-GB" sz="1400" dirty="0">
              <a:solidFill>
                <a:schemeClr val="tx2">
                  <a:lumMod val="75000"/>
                </a:schemeClr>
              </a:solidFill>
            </a:endParaRPr>
          </a:p>
        </p:txBody>
      </p:sp>
      <p:cxnSp>
        <p:nvCxnSpPr>
          <p:cNvPr id="22" name="Straight Connector 21"/>
          <p:cNvCxnSpPr/>
          <p:nvPr/>
        </p:nvCxnSpPr>
        <p:spPr>
          <a:xfrm>
            <a:off x="603397" y="3183534"/>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pic>
        <p:nvPicPr>
          <p:cNvPr id="23"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3088006" y="871118"/>
            <a:ext cx="231100" cy="2612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2835656" y="910252"/>
            <a:ext cx="209458" cy="20874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351642" y="2764977"/>
            <a:ext cx="1320802" cy="307777"/>
          </a:xfrm>
          <a:prstGeom prst="rect">
            <a:avLst/>
          </a:prstGeom>
          <a:noFill/>
        </p:spPr>
        <p:txBody>
          <a:bodyPr wrap="square" rtlCol="0">
            <a:spAutoFit/>
          </a:bodyPr>
          <a:lstStyle/>
          <a:p>
            <a:r>
              <a:rPr lang="en-GB" sz="1400" dirty="0" smtClean="0">
                <a:solidFill>
                  <a:schemeClr val="tx2">
                    <a:lumMod val="75000"/>
                  </a:schemeClr>
                </a:solidFill>
              </a:rPr>
              <a:t>Sell an item</a:t>
            </a:r>
            <a:endParaRPr lang="en-GB" sz="1400" dirty="0">
              <a:solidFill>
                <a:schemeClr val="tx2">
                  <a:lumMod val="75000"/>
                </a:schemeClr>
              </a:solidFill>
            </a:endParaRPr>
          </a:p>
        </p:txBody>
      </p:sp>
      <p:cxnSp>
        <p:nvCxnSpPr>
          <p:cNvPr id="28" name="Straight Connector 27"/>
          <p:cNvCxnSpPr/>
          <p:nvPr/>
        </p:nvCxnSpPr>
        <p:spPr>
          <a:xfrm>
            <a:off x="634328" y="3650287"/>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375785" y="3716189"/>
            <a:ext cx="1320802" cy="307777"/>
          </a:xfrm>
          <a:prstGeom prst="rect">
            <a:avLst/>
          </a:prstGeom>
          <a:noFill/>
        </p:spPr>
        <p:txBody>
          <a:bodyPr wrap="square" rtlCol="0">
            <a:spAutoFit/>
          </a:bodyPr>
          <a:lstStyle/>
          <a:p>
            <a:r>
              <a:rPr lang="en-GB" sz="1400" dirty="0" smtClean="0">
                <a:solidFill>
                  <a:schemeClr val="tx2">
                    <a:lumMod val="75000"/>
                  </a:schemeClr>
                </a:solidFill>
              </a:rPr>
              <a:t>Settings</a:t>
            </a:r>
            <a:endParaRPr lang="en-GB" sz="1400" dirty="0">
              <a:solidFill>
                <a:schemeClr val="tx2">
                  <a:lumMod val="75000"/>
                </a:schemeClr>
              </a:solidFill>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727" y="3747614"/>
            <a:ext cx="322091" cy="322091"/>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312" y="1732547"/>
            <a:ext cx="378928" cy="378928"/>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859" y="2667512"/>
            <a:ext cx="502706" cy="502706"/>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801" y="2187876"/>
            <a:ext cx="517021" cy="517021"/>
          </a:xfrm>
          <a:prstGeom prst="rect">
            <a:avLst/>
          </a:prstGeom>
        </p:spPr>
      </p:pic>
      <p:sp>
        <p:nvSpPr>
          <p:cNvPr id="34" name="Rectangle 33"/>
          <p:cNvSpPr/>
          <p:nvPr/>
        </p:nvSpPr>
        <p:spPr>
          <a:xfrm>
            <a:off x="8321842" y="824168"/>
            <a:ext cx="2718486" cy="4110681"/>
          </a:xfrm>
          <a:prstGeom prst="rect">
            <a:avLst/>
          </a:prstGeom>
          <a:solidFill>
            <a:srgbClr val="00335B"/>
          </a:solidFill>
          <a:ln>
            <a:solidFill>
              <a:srgbClr val="003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321842" y="824169"/>
            <a:ext cx="2092158" cy="4110680"/>
          </a:xfrm>
          <a:prstGeom prst="rect">
            <a:avLst/>
          </a:prstGeom>
          <a:solidFill>
            <a:srgbClr val="004A82"/>
          </a:solidFill>
          <a:ln>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2">
                  <a:lumMod val="75000"/>
                </a:schemeClr>
              </a:solidFill>
            </a:endParaRPr>
          </a:p>
        </p:txBody>
      </p:sp>
      <p:cxnSp>
        <p:nvCxnSpPr>
          <p:cNvPr id="36" name="Straight Connector 35"/>
          <p:cNvCxnSpPr/>
          <p:nvPr/>
        </p:nvCxnSpPr>
        <p:spPr>
          <a:xfrm>
            <a:off x="8321842" y="1616364"/>
            <a:ext cx="2092158" cy="0"/>
          </a:xfrm>
          <a:prstGeom prst="line">
            <a:avLst/>
          </a:prstGeom>
          <a:ln>
            <a:solidFill>
              <a:srgbClr val="00589A"/>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409707" y="846344"/>
            <a:ext cx="508000" cy="489528"/>
          </a:xfrm>
          <a:prstGeom prst="ellipse">
            <a:avLst/>
          </a:prstGeom>
          <a:solidFill>
            <a:srgbClr val="00589A"/>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8589816" y="952141"/>
            <a:ext cx="147782" cy="1032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hord 39"/>
          <p:cNvSpPr/>
          <p:nvPr/>
        </p:nvSpPr>
        <p:spPr>
          <a:xfrm rot="6589898">
            <a:off x="8544613" y="1091501"/>
            <a:ext cx="238188" cy="229774"/>
          </a:xfrm>
          <a:prstGeom prst="chord">
            <a:avLst>
              <a:gd name="adj1" fmla="val 2804151"/>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Connector 40"/>
          <p:cNvCxnSpPr/>
          <p:nvPr/>
        </p:nvCxnSpPr>
        <p:spPr>
          <a:xfrm>
            <a:off x="8321842" y="2117775"/>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020684" y="1719559"/>
            <a:ext cx="1320802" cy="307777"/>
          </a:xfrm>
          <a:prstGeom prst="rect">
            <a:avLst/>
          </a:prstGeom>
          <a:noFill/>
        </p:spPr>
        <p:txBody>
          <a:bodyPr wrap="square" rtlCol="0">
            <a:spAutoFit/>
          </a:bodyPr>
          <a:lstStyle/>
          <a:p>
            <a:r>
              <a:rPr lang="en-GB" sz="1400" dirty="0" smtClean="0">
                <a:solidFill>
                  <a:schemeClr val="tx2">
                    <a:lumMod val="75000"/>
                  </a:schemeClr>
                </a:solidFill>
              </a:rPr>
              <a:t>Messages</a:t>
            </a:r>
            <a:endParaRPr lang="en-GB" sz="1400" dirty="0">
              <a:solidFill>
                <a:schemeClr val="tx2">
                  <a:lumMod val="75000"/>
                </a:schemeClr>
              </a:solidFill>
            </a:endParaRPr>
          </a:p>
        </p:txBody>
      </p:sp>
      <p:sp>
        <p:nvSpPr>
          <p:cNvPr id="44" name="Flowchart: Alternate Process 43"/>
          <p:cNvSpPr/>
          <p:nvPr/>
        </p:nvSpPr>
        <p:spPr>
          <a:xfrm>
            <a:off x="9039275" y="1055380"/>
            <a:ext cx="535709" cy="244764"/>
          </a:xfrm>
          <a:prstGeom prst="flowChartAlternateProcess">
            <a:avLst/>
          </a:prstGeom>
          <a:solidFill>
            <a:srgbClr val="909090">
              <a:alpha val="50000"/>
            </a:srgbClr>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75000"/>
                  </a:schemeClr>
                </a:solidFill>
              </a:rPr>
              <a:t>B</a:t>
            </a:r>
            <a:r>
              <a:rPr lang="en-GB" sz="1050" dirty="0" smtClean="0">
                <a:solidFill>
                  <a:schemeClr val="tx2">
                    <a:lumMod val="75000"/>
                  </a:schemeClr>
                </a:solidFill>
              </a:rPr>
              <a:t>uyer</a:t>
            </a:r>
            <a:endParaRPr lang="en-GB" sz="1050" dirty="0">
              <a:solidFill>
                <a:schemeClr val="tx2">
                  <a:lumMod val="75000"/>
                </a:schemeClr>
              </a:solidFill>
            </a:endParaRPr>
          </a:p>
        </p:txBody>
      </p:sp>
      <p:sp>
        <p:nvSpPr>
          <p:cNvPr id="45" name="Flowchart: Alternate Process 44"/>
          <p:cNvSpPr/>
          <p:nvPr/>
        </p:nvSpPr>
        <p:spPr>
          <a:xfrm>
            <a:off x="9685073" y="1056251"/>
            <a:ext cx="535709" cy="244764"/>
          </a:xfrm>
          <a:prstGeom prst="flowChartAlternateProcess">
            <a:avLst/>
          </a:prstGeom>
          <a:solidFill>
            <a:srgbClr val="00335B"/>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75000"/>
                  </a:schemeClr>
                </a:solidFill>
              </a:rPr>
              <a:t>S</a:t>
            </a:r>
            <a:r>
              <a:rPr lang="en-GB" sz="1050" dirty="0" smtClean="0">
                <a:solidFill>
                  <a:schemeClr val="tx2">
                    <a:lumMod val="75000"/>
                  </a:schemeClr>
                </a:solidFill>
              </a:rPr>
              <a:t>eller</a:t>
            </a:r>
            <a:endParaRPr lang="en-GB" sz="1050" dirty="0">
              <a:solidFill>
                <a:schemeClr val="tx2">
                  <a:lumMod val="75000"/>
                </a:schemeClr>
              </a:solidFill>
            </a:endParaRPr>
          </a:p>
        </p:txBody>
      </p:sp>
      <p:pic>
        <p:nvPicPr>
          <p:cNvPr id="48"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10757048" y="828076"/>
            <a:ext cx="231100" cy="2612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10504698" y="867210"/>
            <a:ext cx="209458" cy="20874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p:cNvCxnSpPr/>
          <p:nvPr/>
        </p:nvCxnSpPr>
        <p:spPr>
          <a:xfrm>
            <a:off x="8321842" y="2627750"/>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045151" y="2228494"/>
            <a:ext cx="1320802" cy="307777"/>
          </a:xfrm>
          <a:prstGeom prst="rect">
            <a:avLst/>
          </a:prstGeom>
          <a:noFill/>
        </p:spPr>
        <p:txBody>
          <a:bodyPr wrap="square" rtlCol="0">
            <a:spAutoFit/>
          </a:bodyPr>
          <a:lstStyle/>
          <a:p>
            <a:r>
              <a:rPr lang="en-GB" sz="1400" dirty="0" smtClean="0">
                <a:solidFill>
                  <a:schemeClr val="tx2">
                    <a:lumMod val="75000"/>
                  </a:schemeClr>
                </a:solidFill>
              </a:rPr>
              <a:t>Settings</a:t>
            </a:r>
            <a:endParaRPr lang="en-GB" sz="1400" dirty="0">
              <a:solidFill>
                <a:schemeClr val="tx2">
                  <a:lumMod val="75000"/>
                </a:schemeClr>
              </a:solidFill>
            </a:endParaRPr>
          </a:p>
        </p:txBody>
      </p:sp>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093" y="2259919"/>
            <a:ext cx="322091" cy="322091"/>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9354" y="1689505"/>
            <a:ext cx="378928" cy="378928"/>
          </a:xfrm>
          <a:prstGeom prst="rect">
            <a:avLst/>
          </a:prstGeom>
        </p:spPr>
      </p:pic>
      <p:cxnSp>
        <p:nvCxnSpPr>
          <p:cNvPr id="57" name="Straight Connector 56"/>
          <p:cNvCxnSpPr/>
          <p:nvPr/>
        </p:nvCxnSpPr>
        <p:spPr>
          <a:xfrm>
            <a:off x="643564" y="4144447"/>
            <a:ext cx="2101394" cy="9237"/>
          </a:xfrm>
          <a:prstGeom prst="line">
            <a:avLst/>
          </a:prstGeom>
          <a:ln w="31750">
            <a:solidFill>
              <a:srgbClr val="00589A"/>
            </a:solidFill>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104" y="3228502"/>
            <a:ext cx="384414" cy="384414"/>
          </a:xfrm>
          <a:prstGeom prst="rect">
            <a:avLst/>
          </a:prstGeom>
        </p:spPr>
      </p:pic>
      <p:sp>
        <p:nvSpPr>
          <p:cNvPr id="61" name="TextBox 60"/>
          <p:cNvSpPr txBox="1"/>
          <p:nvPr/>
        </p:nvSpPr>
        <p:spPr>
          <a:xfrm>
            <a:off x="1362563" y="3249900"/>
            <a:ext cx="1320802" cy="307777"/>
          </a:xfrm>
          <a:prstGeom prst="rect">
            <a:avLst/>
          </a:prstGeom>
          <a:noFill/>
        </p:spPr>
        <p:txBody>
          <a:bodyPr wrap="square" rtlCol="0">
            <a:spAutoFit/>
          </a:bodyPr>
          <a:lstStyle/>
          <a:p>
            <a:r>
              <a:rPr lang="en-GB" sz="1400" dirty="0" smtClean="0">
                <a:solidFill>
                  <a:schemeClr val="tx2">
                    <a:lumMod val="75000"/>
                  </a:schemeClr>
                </a:solidFill>
              </a:rPr>
              <a:t>Items sold</a:t>
            </a:r>
            <a:endParaRPr lang="en-GB" sz="1400" dirty="0">
              <a:solidFill>
                <a:schemeClr val="tx2">
                  <a:lumMod val="75000"/>
                </a:schemeClr>
              </a:solidFill>
            </a:endParaRPr>
          </a:p>
        </p:txBody>
      </p:sp>
      <p:cxnSp>
        <p:nvCxnSpPr>
          <p:cNvPr id="63" name="Straight Arrow Connector 62"/>
          <p:cNvCxnSpPr/>
          <p:nvPr/>
        </p:nvCxnSpPr>
        <p:spPr>
          <a:xfrm flipV="1">
            <a:off x="6843103" y="1245721"/>
            <a:ext cx="2167302" cy="1647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2216236" y="1302099"/>
            <a:ext cx="2502115" cy="1699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620655" y="3170218"/>
            <a:ext cx="4202545" cy="2585323"/>
          </a:xfrm>
          <a:prstGeom prst="rect">
            <a:avLst/>
          </a:prstGeom>
          <a:noFill/>
        </p:spPr>
        <p:txBody>
          <a:bodyPr wrap="square" rtlCol="0">
            <a:spAutoFit/>
          </a:bodyPr>
          <a:lstStyle/>
          <a:p>
            <a:pPr algn="ctr"/>
            <a:r>
              <a:rPr lang="en-GB" dirty="0" smtClean="0"/>
              <a:t>Both interfaces show what the user will see if the select the user icon. The one who is selling can see if they have received any messages from anyone who is interested in their items, if they would like to buy an item and how many items were sold. The bar on both of the sections have been greyed out to show that the buyer/seller has already selected this item.</a:t>
            </a:r>
            <a:endParaRPr lang="en-GB" dirty="0"/>
          </a:p>
        </p:txBody>
      </p:sp>
      <p:sp>
        <p:nvSpPr>
          <p:cNvPr id="50" name="Rectangle 49"/>
          <p:cNvSpPr/>
          <p:nvPr/>
        </p:nvSpPr>
        <p:spPr>
          <a:xfrm>
            <a:off x="2766900" y="1249429"/>
            <a:ext cx="604386" cy="3728461"/>
          </a:xfrm>
          <a:prstGeom prst="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10440560" y="1204781"/>
            <a:ext cx="604386" cy="3728461"/>
          </a:xfrm>
          <a:prstGeom prst="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p:cNvSpPr txBox="1"/>
          <p:nvPr/>
        </p:nvSpPr>
        <p:spPr>
          <a:xfrm>
            <a:off x="8303370" y="1354766"/>
            <a:ext cx="2230703" cy="276999"/>
          </a:xfrm>
          <a:prstGeom prst="rect">
            <a:avLst/>
          </a:prstGeom>
          <a:noFill/>
        </p:spPr>
        <p:txBody>
          <a:bodyPr wrap="square" rtlCol="0">
            <a:spAutoFit/>
          </a:bodyPr>
          <a:lstStyle/>
          <a:p>
            <a:r>
              <a:rPr lang="en-GB" sz="1200" dirty="0" smtClean="0">
                <a:solidFill>
                  <a:schemeClr val="tx2">
                    <a:lumMod val="75000"/>
                  </a:schemeClr>
                </a:solidFill>
              </a:rPr>
              <a:t>1234567@my.brunel.ac.uk</a:t>
            </a:r>
            <a:endParaRPr lang="en-GB" sz="1400" dirty="0">
              <a:solidFill>
                <a:schemeClr val="tx2">
                  <a:lumMod val="75000"/>
                </a:schemeClr>
              </a:solidFill>
            </a:endParaRPr>
          </a:p>
        </p:txBody>
      </p:sp>
    </p:spTree>
    <p:extLst>
      <p:ext uri="{BB962C8B-B14F-4D97-AF65-F5344CB8AC3E}">
        <p14:creationId xmlns:p14="http://schemas.microsoft.com/office/powerpoint/2010/main" val="243530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2328" y="1061173"/>
            <a:ext cx="2718486" cy="4110681"/>
          </a:xfrm>
          <a:prstGeom prst="rect">
            <a:avLst/>
          </a:prstGeom>
          <a:solidFill>
            <a:srgbClr val="00335B"/>
          </a:solidFill>
          <a:ln>
            <a:solidFill>
              <a:srgbClr val="003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3420521" y="1163720"/>
            <a:ext cx="278666" cy="3149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3062395" y="1195356"/>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1266726" y="1178304"/>
            <a:ext cx="241051" cy="2410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2328" y="1553536"/>
            <a:ext cx="2718486" cy="3618318"/>
          </a:xfrm>
          <a:prstGeom prst="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142328" y="1663283"/>
            <a:ext cx="2278193" cy="307777"/>
          </a:xfrm>
          <a:prstGeom prst="rect">
            <a:avLst/>
          </a:prstGeom>
          <a:noFill/>
        </p:spPr>
        <p:txBody>
          <a:bodyPr wrap="square" rtlCol="0">
            <a:spAutoFit/>
          </a:bodyPr>
          <a:lstStyle/>
          <a:p>
            <a:r>
              <a:rPr lang="en-GB" sz="1400" dirty="0" smtClean="0">
                <a:solidFill>
                  <a:schemeClr val="bg1">
                    <a:lumMod val="50000"/>
                    <a:lumOff val="50000"/>
                  </a:schemeClr>
                </a:solidFill>
              </a:rPr>
              <a:t>Results on: </a:t>
            </a:r>
            <a:r>
              <a:rPr lang="en-GB" sz="1400" i="1" dirty="0" smtClean="0">
                <a:solidFill>
                  <a:schemeClr val="bg1">
                    <a:lumMod val="50000"/>
                    <a:lumOff val="50000"/>
                  </a:schemeClr>
                </a:solidFill>
              </a:rPr>
              <a:t>Microwave</a:t>
            </a:r>
            <a:endParaRPr lang="en-GB" sz="1400" i="1" dirty="0">
              <a:solidFill>
                <a:schemeClr val="bg1">
                  <a:lumMod val="50000"/>
                  <a:lumOff val="50000"/>
                </a:schemeClr>
              </a:solidFill>
            </a:endParaRPr>
          </a:p>
        </p:txBody>
      </p:sp>
      <p:sp>
        <p:nvSpPr>
          <p:cNvPr id="17" name="Rectangle 16"/>
          <p:cNvSpPr/>
          <p:nvPr/>
        </p:nvSpPr>
        <p:spPr>
          <a:xfrm>
            <a:off x="1142328" y="2039283"/>
            <a:ext cx="2718486" cy="1070146"/>
          </a:xfrm>
          <a:prstGeom prst="rect">
            <a:avLst/>
          </a:prstGeom>
          <a:solidFill>
            <a:schemeClr val="bg1">
              <a:lumMod val="85000"/>
              <a:lumOff val="15000"/>
            </a:schemeClr>
          </a:solidFill>
          <a:ln>
            <a:solidFill>
              <a:schemeClr val="bg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8688" y="2283304"/>
            <a:ext cx="1057238" cy="703063"/>
          </a:xfrm>
          <a:prstGeom prst="rect">
            <a:avLst/>
          </a:prstGeom>
        </p:spPr>
      </p:pic>
      <p:sp>
        <p:nvSpPr>
          <p:cNvPr id="18" name="Rectangle 17"/>
          <p:cNvSpPr/>
          <p:nvPr/>
        </p:nvSpPr>
        <p:spPr>
          <a:xfrm>
            <a:off x="1142328" y="3375318"/>
            <a:ext cx="2718486" cy="988291"/>
          </a:xfrm>
          <a:prstGeom prst="rect">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7869" y="3518156"/>
            <a:ext cx="1058057" cy="702616"/>
          </a:xfrm>
          <a:prstGeom prst="rect">
            <a:avLst/>
          </a:prstGeom>
        </p:spPr>
      </p:pic>
      <p:sp>
        <p:nvSpPr>
          <p:cNvPr id="19" name="Rectangle 18"/>
          <p:cNvSpPr/>
          <p:nvPr/>
        </p:nvSpPr>
        <p:spPr>
          <a:xfrm>
            <a:off x="1142328" y="4629499"/>
            <a:ext cx="2718486" cy="553086"/>
          </a:xfrm>
          <a:prstGeom prst="rect">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b="40642"/>
          <a:stretch/>
        </p:blipFill>
        <p:spPr>
          <a:xfrm>
            <a:off x="1287869" y="4780518"/>
            <a:ext cx="1058057" cy="402067"/>
          </a:xfrm>
          <a:prstGeom prst="rect">
            <a:avLst/>
          </a:prstGeom>
        </p:spPr>
      </p:pic>
      <p:sp>
        <p:nvSpPr>
          <p:cNvPr id="21" name="TextBox 20"/>
          <p:cNvSpPr txBox="1"/>
          <p:nvPr/>
        </p:nvSpPr>
        <p:spPr>
          <a:xfrm>
            <a:off x="2382926" y="2344307"/>
            <a:ext cx="1440887" cy="523220"/>
          </a:xfrm>
          <a:prstGeom prst="rect">
            <a:avLst/>
          </a:prstGeom>
          <a:noFill/>
        </p:spPr>
        <p:txBody>
          <a:bodyPr wrap="square" rtlCol="0">
            <a:spAutoFit/>
          </a:bodyPr>
          <a:lstStyle/>
          <a:p>
            <a:pPr algn="ctr"/>
            <a:r>
              <a:rPr lang="en-GB" sz="1400" dirty="0" smtClean="0"/>
              <a:t>Used microwave for sale</a:t>
            </a:r>
            <a:endParaRPr lang="en-GB" sz="1400" dirty="0"/>
          </a:p>
        </p:txBody>
      </p:sp>
      <p:sp>
        <p:nvSpPr>
          <p:cNvPr id="22" name="TextBox 21"/>
          <p:cNvSpPr txBox="1"/>
          <p:nvPr/>
        </p:nvSpPr>
        <p:spPr>
          <a:xfrm>
            <a:off x="2345926" y="3518156"/>
            <a:ext cx="1440887" cy="738664"/>
          </a:xfrm>
          <a:prstGeom prst="rect">
            <a:avLst/>
          </a:prstGeom>
          <a:noFill/>
        </p:spPr>
        <p:txBody>
          <a:bodyPr wrap="square" rtlCol="0">
            <a:spAutoFit/>
          </a:bodyPr>
          <a:lstStyle/>
          <a:p>
            <a:pPr algn="ctr"/>
            <a:r>
              <a:rPr lang="en-GB" sz="1400" dirty="0" smtClean="0"/>
              <a:t>Microwave for sale used for a year only</a:t>
            </a:r>
            <a:endParaRPr lang="en-GB" sz="1400" dirty="0"/>
          </a:p>
        </p:txBody>
      </p:sp>
      <p:sp>
        <p:nvSpPr>
          <p:cNvPr id="23" name="TextBox 22"/>
          <p:cNvSpPr txBox="1"/>
          <p:nvPr/>
        </p:nvSpPr>
        <p:spPr>
          <a:xfrm>
            <a:off x="2258300" y="4965573"/>
            <a:ext cx="1440887" cy="307777"/>
          </a:xfrm>
          <a:prstGeom prst="rect">
            <a:avLst/>
          </a:prstGeom>
          <a:noFill/>
        </p:spPr>
        <p:txBody>
          <a:bodyPr wrap="square" rtlCol="0">
            <a:spAutoFit/>
          </a:bodyPr>
          <a:lstStyle/>
          <a:p>
            <a:pPr algn="ctr"/>
            <a:r>
              <a:rPr lang="en-GB" sz="1400" dirty="0" smtClean="0"/>
              <a:t>Microwave for</a:t>
            </a:r>
            <a:endParaRPr lang="en-GB" sz="1400" dirty="0"/>
          </a:p>
        </p:txBody>
      </p:sp>
      <p:cxnSp>
        <p:nvCxnSpPr>
          <p:cNvPr id="27" name="Straight Arrow Connector 26"/>
          <p:cNvCxnSpPr/>
          <p:nvPr/>
        </p:nvCxnSpPr>
        <p:spPr>
          <a:xfrm>
            <a:off x="4045527" y="3116513"/>
            <a:ext cx="2780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231960" y="1162669"/>
            <a:ext cx="2718486" cy="4110681"/>
          </a:xfrm>
          <a:prstGeom prst="rect">
            <a:avLst/>
          </a:prstGeom>
          <a:solidFill>
            <a:srgbClr val="00335B"/>
          </a:solidFill>
          <a:ln>
            <a:solidFill>
              <a:srgbClr val="003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descr="Image result for transparent shopping basket ic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9558584" y="1289574"/>
            <a:ext cx="278666" cy="31497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transparent search icon"/>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2000"/>
                    </a14:imgEffect>
                    <a14:imgEffect>
                      <a14:saturation sat="137000"/>
                    </a14:imgEffect>
                    <a14:imgEffect>
                      <a14:brightnessContrast bright="-12000" contrast="-11000"/>
                    </a14:imgEffect>
                  </a14:imgLayer>
                </a14:imgProps>
              </a:ext>
              <a:ext uri="{28A0092B-C50C-407E-A947-70E740481C1C}">
                <a14:useLocalDpi xmlns:a14="http://schemas.microsoft.com/office/drawing/2010/main" val="0"/>
              </a:ext>
            </a:extLst>
          </a:blip>
          <a:srcRect/>
          <a:stretch>
            <a:fillRect/>
          </a:stretch>
        </p:blipFill>
        <p:spPr bwMode="auto">
          <a:xfrm>
            <a:off x="9269844" y="1321209"/>
            <a:ext cx="252570" cy="2517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Image result for menu icon transparent"/>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7404789" y="1304158"/>
            <a:ext cx="241051" cy="24105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p:cNvSpPr/>
          <p:nvPr/>
        </p:nvSpPr>
        <p:spPr>
          <a:xfrm>
            <a:off x="8694984" y="1233933"/>
            <a:ext cx="402477" cy="429350"/>
          </a:xfrm>
          <a:prstGeom prst="ellipse">
            <a:avLst/>
          </a:prstGeom>
          <a:solidFill>
            <a:srgbClr val="003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p:nvGrpSpPr>
        <p:grpSpPr>
          <a:xfrm>
            <a:off x="9020127" y="1311297"/>
            <a:ext cx="184310" cy="305816"/>
            <a:chOff x="8879466" y="1311297"/>
            <a:chExt cx="184310" cy="305816"/>
          </a:xfrm>
        </p:grpSpPr>
        <p:sp>
          <p:nvSpPr>
            <p:cNvPr id="34" name="Oval 33"/>
            <p:cNvSpPr/>
            <p:nvPr/>
          </p:nvSpPr>
          <p:spPr>
            <a:xfrm>
              <a:off x="8908530" y="1311297"/>
              <a:ext cx="106223" cy="98146"/>
            </a:xfrm>
            <a:prstGeom prst="ellipse">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hord 34"/>
            <p:cNvSpPr/>
            <p:nvPr/>
          </p:nvSpPr>
          <p:spPr>
            <a:xfrm rot="6589898">
              <a:off x="8881903" y="1435241"/>
              <a:ext cx="179435" cy="184310"/>
            </a:xfrm>
            <a:prstGeom prst="chord">
              <a:avLst>
                <a:gd name="adj1" fmla="val 2804151"/>
                <a:gd name="adj2" fmla="val 16200000"/>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p:cNvGrpSpPr/>
          <p:nvPr/>
        </p:nvGrpSpPr>
        <p:grpSpPr>
          <a:xfrm>
            <a:off x="2772529" y="1185085"/>
            <a:ext cx="184310" cy="305816"/>
            <a:chOff x="8879466" y="1311297"/>
            <a:chExt cx="184310" cy="305816"/>
          </a:xfrm>
        </p:grpSpPr>
        <p:sp>
          <p:nvSpPr>
            <p:cNvPr id="38" name="Oval 37"/>
            <p:cNvSpPr/>
            <p:nvPr/>
          </p:nvSpPr>
          <p:spPr>
            <a:xfrm>
              <a:off x="8908530" y="1311297"/>
              <a:ext cx="106223" cy="98146"/>
            </a:xfrm>
            <a:prstGeom prst="ellipse">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hord 38"/>
            <p:cNvSpPr/>
            <p:nvPr/>
          </p:nvSpPr>
          <p:spPr>
            <a:xfrm rot="6589898">
              <a:off x="8881903" y="1435241"/>
              <a:ext cx="179435" cy="184310"/>
            </a:xfrm>
            <a:prstGeom prst="chord">
              <a:avLst>
                <a:gd name="adj1" fmla="val 2804151"/>
                <a:gd name="adj2" fmla="val 16200000"/>
              </a:avLst>
            </a:prstGeom>
            <a:solidFill>
              <a:srgbClr val="9C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231960" y="1731456"/>
            <a:ext cx="2725585" cy="2764343"/>
          </a:xfrm>
          <a:prstGeom prst="rect">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3891" y="2118681"/>
            <a:ext cx="1057238" cy="732630"/>
          </a:xfrm>
          <a:prstGeom prst="rect">
            <a:avLst/>
          </a:prstGeom>
        </p:spPr>
      </p:pic>
      <p:sp>
        <p:nvSpPr>
          <p:cNvPr id="42" name="TextBox 41"/>
          <p:cNvSpPr txBox="1"/>
          <p:nvPr/>
        </p:nvSpPr>
        <p:spPr>
          <a:xfrm>
            <a:off x="7345157" y="3109428"/>
            <a:ext cx="2492093" cy="646331"/>
          </a:xfrm>
          <a:prstGeom prst="rect">
            <a:avLst/>
          </a:prstGeom>
          <a:noFill/>
        </p:spPr>
        <p:txBody>
          <a:bodyPr wrap="square" rtlCol="0">
            <a:spAutoFit/>
          </a:bodyPr>
          <a:lstStyle/>
          <a:p>
            <a:r>
              <a:rPr lang="en-GB" i="1" dirty="0" smtClean="0"/>
              <a:t>*Information </a:t>
            </a:r>
            <a:r>
              <a:rPr lang="en-GB" i="1" dirty="0" smtClean="0"/>
              <a:t>about the product </a:t>
            </a:r>
            <a:r>
              <a:rPr lang="en-GB" i="1" dirty="0" smtClean="0"/>
              <a:t>here*</a:t>
            </a:r>
            <a:endParaRPr lang="en-GB" i="1" dirty="0" smtClean="0"/>
          </a:p>
        </p:txBody>
      </p:sp>
      <p:pic>
        <p:nvPicPr>
          <p:cNvPr id="46" name="Picture 45"/>
          <p:cNvPicPr>
            <a:picLocks noChangeAspect="1"/>
          </p:cNvPicPr>
          <p:nvPr/>
        </p:nvPicPr>
        <p:blipFill>
          <a:blip r:embed="rId11"/>
          <a:stretch>
            <a:fillRect/>
          </a:stretch>
        </p:blipFill>
        <p:spPr>
          <a:xfrm>
            <a:off x="8292859" y="4141738"/>
            <a:ext cx="146317" cy="146317"/>
          </a:xfrm>
          <a:prstGeom prst="rect">
            <a:avLst/>
          </a:prstGeom>
        </p:spPr>
      </p:pic>
      <p:pic>
        <p:nvPicPr>
          <p:cNvPr id="47" name="Picture 46"/>
          <p:cNvPicPr>
            <a:picLocks noChangeAspect="1"/>
          </p:cNvPicPr>
          <p:nvPr/>
        </p:nvPicPr>
        <p:blipFill>
          <a:blip r:embed="rId11"/>
          <a:stretch>
            <a:fillRect/>
          </a:stretch>
        </p:blipFill>
        <p:spPr>
          <a:xfrm>
            <a:off x="8467634" y="4141739"/>
            <a:ext cx="146317" cy="146317"/>
          </a:xfrm>
          <a:prstGeom prst="rect">
            <a:avLst/>
          </a:prstGeom>
        </p:spPr>
      </p:pic>
      <p:pic>
        <p:nvPicPr>
          <p:cNvPr id="48" name="Picture 47"/>
          <p:cNvPicPr>
            <a:picLocks noChangeAspect="1"/>
          </p:cNvPicPr>
          <p:nvPr/>
        </p:nvPicPr>
        <p:blipFill>
          <a:blip r:embed="rId11"/>
          <a:stretch>
            <a:fillRect/>
          </a:stretch>
        </p:blipFill>
        <p:spPr>
          <a:xfrm>
            <a:off x="8642409" y="4141738"/>
            <a:ext cx="146317" cy="146317"/>
          </a:xfrm>
          <a:prstGeom prst="rect">
            <a:avLst/>
          </a:prstGeom>
        </p:spPr>
      </p:pic>
      <p:sp>
        <p:nvSpPr>
          <p:cNvPr id="49" name="TextBox 48"/>
          <p:cNvSpPr txBox="1"/>
          <p:nvPr/>
        </p:nvSpPr>
        <p:spPr>
          <a:xfrm>
            <a:off x="7274007" y="4084634"/>
            <a:ext cx="1356420" cy="276999"/>
          </a:xfrm>
          <a:prstGeom prst="rect">
            <a:avLst/>
          </a:prstGeom>
          <a:noFill/>
        </p:spPr>
        <p:txBody>
          <a:bodyPr wrap="square" rtlCol="0">
            <a:spAutoFit/>
          </a:bodyPr>
          <a:lstStyle/>
          <a:p>
            <a:r>
              <a:rPr lang="en-GB" sz="1200" i="1" dirty="0" smtClean="0">
                <a:solidFill>
                  <a:schemeClr val="tx1">
                    <a:lumMod val="85000"/>
                  </a:schemeClr>
                </a:solidFill>
              </a:rPr>
              <a:t>Quality rating: </a:t>
            </a:r>
            <a:endParaRPr lang="en-GB" sz="1200" i="1" dirty="0">
              <a:solidFill>
                <a:schemeClr val="tx1">
                  <a:lumMod val="85000"/>
                </a:schemeClr>
              </a:solidFill>
            </a:endParaRPr>
          </a:p>
        </p:txBody>
      </p:sp>
      <p:sp>
        <p:nvSpPr>
          <p:cNvPr id="52" name="Flowchart: Alternate Process 51"/>
          <p:cNvSpPr/>
          <p:nvPr/>
        </p:nvSpPr>
        <p:spPr>
          <a:xfrm>
            <a:off x="8107376" y="4581075"/>
            <a:ext cx="1070065" cy="400476"/>
          </a:xfrm>
          <a:prstGeom prst="flowChartAlternateProcess">
            <a:avLst/>
          </a:prstGeom>
          <a:solidFill>
            <a:srgbClr val="004A82"/>
          </a:solidFill>
          <a:ln>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solidFill>
                  <a:schemeClr val="tx2">
                    <a:lumMod val="75000"/>
                  </a:schemeClr>
                </a:solidFill>
              </a:rPr>
              <a:t>Contact seller</a:t>
            </a:r>
            <a:endParaRPr lang="en-GB" sz="1050" b="1" dirty="0">
              <a:solidFill>
                <a:schemeClr val="tx2">
                  <a:lumMod val="75000"/>
                </a:schemeClr>
              </a:solidFill>
            </a:endParaRPr>
          </a:p>
        </p:txBody>
      </p:sp>
      <p:sp>
        <p:nvSpPr>
          <p:cNvPr id="53" name="TextBox 52"/>
          <p:cNvSpPr txBox="1"/>
          <p:nvPr/>
        </p:nvSpPr>
        <p:spPr>
          <a:xfrm>
            <a:off x="4414982" y="3583709"/>
            <a:ext cx="2493818" cy="1200329"/>
          </a:xfrm>
          <a:prstGeom prst="rect">
            <a:avLst/>
          </a:prstGeom>
          <a:noFill/>
        </p:spPr>
        <p:txBody>
          <a:bodyPr wrap="square" rtlCol="0">
            <a:spAutoFit/>
          </a:bodyPr>
          <a:lstStyle/>
          <a:p>
            <a:r>
              <a:rPr lang="en-GB" dirty="0" smtClean="0"/>
              <a:t>If the user selects the product they can find more information about the product</a:t>
            </a:r>
            <a:endParaRPr lang="en-GB" dirty="0"/>
          </a:p>
        </p:txBody>
      </p:sp>
      <p:sp>
        <p:nvSpPr>
          <p:cNvPr id="54" name="TextBox 53"/>
          <p:cNvSpPr txBox="1"/>
          <p:nvPr/>
        </p:nvSpPr>
        <p:spPr>
          <a:xfrm>
            <a:off x="2299326" y="2811561"/>
            <a:ext cx="839620" cy="261610"/>
          </a:xfrm>
          <a:prstGeom prst="rect">
            <a:avLst/>
          </a:prstGeom>
          <a:noFill/>
        </p:spPr>
        <p:txBody>
          <a:bodyPr wrap="square" rtlCol="0">
            <a:spAutoFit/>
          </a:bodyPr>
          <a:lstStyle/>
          <a:p>
            <a:r>
              <a:rPr lang="en-GB" sz="1100" dirty="0" smtClean="0">
                <a:solidFill>
                  <a:srgbClr val="004A82"/>
                </a:solidFill>
              </a:rPr>
              <a:t>£50</a:t>
            </a:r>
            <a:endParaRPr lang="en-GB" sz="1100" dirty="0">
              <a:solidFill>
                <a:srgbClr val="004A82"/>
              </a:solidFill>
            </a:endParaRPr>
          </a:p>
        </p:txBody>
      </p:sp>
      <p:sp>
        <p:nvSpPr>
          <p:cNvPr id="55" name="TextBox 54"/>
          <p:cNvSpPr txBox="1"/>
          <p:nvPr/>
        </p:nvSpPr>
        <p:spPr>
          <a:xfrm>
            <a:off x="2299326" y="4040593"/>
            <a:ext cx="838416" cy="261610"/>
          </a:xfrm>
          <a:prstGeom prst="rect">
            <a:avLst/>
          </a:prstGeom>
          <a:noFill/>
        </p:spPr>
        <p:txBody>
          <a:bodyPr wrap="square" rtlCol="0">
            <a:spAutoFit/>
          </a:bodyPr>
          <a:lstStyle/>
          <a:p>
            <a:r>
              <a:rPr lang="en-GB" sz="1100" dirty="0" smtClean="0">
                <a:solidFill>
                  <a:srgbClr val="004A82"/>
                </a:solidFill>
              </a:rPr>
              <a:t>£25</a:t>
            </a:r>
            <a:endParaRPr lang="en-GB" sz="1100" dirty="0">
              <a:solidFill>
                <a:srgbClr val="004A82"/>
              </a:solidFill>
            </a:endParaRPr>
          </a:p>
        </p:txBody>
      </p:sp>
      <p:sp>
        <p:nvSpPr>
          <p:cNvPr id="56" name="TextBox 55"/>
          <p:cNvSpPr txBox="1"/>
          <p:nvPr/>
        </p:nvSpPr>
        <p:spPr>
          <a:xfrm>
            <a:off x="8463412" y="2628002"/>
            <a:ext cx="839620" cy="261610"/>
          </a:xfrm>
          <a:prstGeom prst="rect">
            <a:avLst/>
          </a:prstGeom>
          <a:noFill/>
        </p:spPr>
        <p:txBody>
          <a:bodyPr wrap="square" rtlCol="0">
            <a:spAutoFit/>
          </a:bodyPr>
          <a:lstStyle/>
          <a:p>
            <a:r>
              <a:rPr lang="en-GB" sz="1100" dirty="0" smtClean="0">
                <a:solidFill>
                  <a:srgbClr val="004A82"/>
                </a:solidFill>
              </a:rPr>
              <a:t>£50</a:t>
            </a:r>
            <a:endParaRPr lang="en-GB" sz="1100" dirty="0">
              <a:solidFill>
                <a:srgbClr val="004A82"/>
              </a:solidFill>
            </a:endParaRPr>
          </a:p>
        </p:txBody>
      </p:sp>
      <p:pic>
        <p:nvPicPr>
          <p:cNvPr id="57" name="Picture 56"/>
          <p:cNvPicPr>
            <a:picLocks noChangeAspect="1"/>
          </p:cNvPicPr>
          <p:nvPr/>
        </p:nvPicPr>
        <p:blipFill>
          <a:blip r:embed="rId12"/>
          <a:stretch>
            <a:fillRect/>
          </a:stretch>
        </p:blipFill>
        <p:spPr>
          <a:xfrm>
            <a:off x="8807270" y="4141737"/>
            <a:ext cx="146317" cy="146317"/>
          </a:xfrm>
          <a:prstGeom prst="rect">
            <a:avLst/>
          </a:prstGeom>
        </p:spPr>
      </p:pic>
    </p:spTree>
    <p:extLst>
      <p:ext uri="{BB962C8B-B14F-4D97-AF65-F5344CB8AC3E}">
        <p14:creationId xmlns:p14="http://schemas.microsoft.com/office/powerpoint/2010/main" val="3363365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424</TotalTime>
  <Words>1808</Words>
  <Application>Microsoft Office PowerPoint</Application>
  <PresentationFormat>Widescreen</PresentationFormat>
  <Paragraphs>226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Celestial</vt:lpstr>
      <vt:lpstr>CS2001 YEAR2 Group 15 app designs &amp; research</vt:lpstr>
      <vt:lpstr>Analysing Shopping app designs – Amazon IOS</vt:lpstr>
      <vt:lpstr>Analysing SHOPPING app designs – EBAY Android</vt:lpstr>
      <vt:lpstr>Analysing other app designs – Reddit Android</vt:lpstr>
      <vt:lpstr>Analysing other app designs – STACK EXCHANGE andr</vt:lpstr>
      <vt:lpstr>Summary OF FINDINGS</vt:lpstr>
      <vt:lpstr>BRUNEL APP - THE LOGIN SCREEN</vt:lpstr>
      <vt:lpstr>PowerPoint Presentation</vt:lpstr>
      <vt:lpstr>PowerPoint Presentation</vt:lpstr>
      <vt:lpstr>PowerPoint Presentation</vt:lpstr>
      <vt:lpstr>BRUNEL APP - THE HOME SCREEN</vt:lpstr>
      <vt:lpstr>BRUNEL APP - THE SEARCH SCREEN</vt:lpstr>
      <vt:lpstr>BRUNEL APP - THE ITEM SCREEN</vt:lpstr>
      <vt:lpstr>BRUNEL APP - THE Message SCREEN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CS2001 YEAR2 Group15</dc:title>
  <dc:creator>Edzel</dc:creator>
  <cp:lastModifiedBy>Mamunah Khan</cp:lastModifiedBy>
  <cp:revision>58</cp:revision>
  <dcterms:created xsi:type="dcterms:W3CDTF">2016-10-26T09:43:00Z</dcterms:created>
  <dcterms:modified xsi:type="dcterms:W3CDTF">2016-11-02T11:23:21Z</dcterms:modified>
</cp:coreProperties>
</file>